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7"/>
  </p:notesMasterIdLst>
  <p:sldIdLst>
    <p:sldId id="304" r:id="rId5"/>
    <p:sldId id="314" r:id="rId6"/>
    <p:sldId id="308" r:id="rId7"/>
    <p:sldId id="288" r:id="rId8"/>
    <p:sldId id="299" r:id="rId9"/>
    <p:sldId id="317" r:id="rId10"/>
    <p:sldId id="310" r:id="rId11"/>
    <p:sldId id="258" r:id="rId12"/>
    <p:sldId id="303" r:id="rId13"/>
    <p:sldId id="301" r:id="rId14"/>
    <p:sldId id="311" r:id="rId15"/>
    <p:sldId id="268" r:id="rId16"/>
    <p:sldId id="312" r:id="rId17"/>
    <p:sldId id="313" r:id="rId18"/>
    <p:sldId id="271" r:id="rId19"/>
    <p:sldId id="296" r:id="rId20"/>
    <p:sldId id="316" r:id="rId21"/>
    <p:sldId id="287" r:id="rId22"/>
    <p:sldId id="283" r:id="rId23"/>
    <p:sldId id="300" r:id="rId24"/>
    <p:sldId id="275" r:id="rId25"/>
    <p:sldId id="30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750" autoAdjust="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 w="15875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222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D34-4078-9E52-D26608EE9A5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 w="222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0D34-4078-9E52-D26608EE9A5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 w="222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D34-4078-9E52-D26608EE9A5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 w="2159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D34-4078-9E52-D26608EE9A5A}"/>
              </c:ext>
            </c:extLst>
          </c:dPt>
          <c:cat>
            <c:strRef>
              <c:f>Sheet1!$A$2:$A$5</c:f>
              <c:strCache>
                <c:ptCount val="4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</c:strCache>
            </c:strRef>
          </c:cat>
          <c:val>
            <c:numRef>
              <c:f>Sheet1!$B$2:$B$5</c:f>
              <c:numCache>
                <c:formatCode>[$$-409]#,##0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89-4D74-BF0D-F67388E11F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bg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pPr>
            <a:endParaRPr lang="en-US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40000"/>
        </c:scaling>
        <c:delete val="0"/>
        <c:axPos val="l"/>
        <c:majorGridlines>
          <c:spPr>
            <a:ln w="1587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5976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771A-4594-82A0-C89B5BF823AD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71A-4594-82A0-C89B5BF823AD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771A-4594-82A0-C89B5BF823A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71A-4594-82A0-C89B5BF823AD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1A-4594-82A0-C89B5BF823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1C3-4779-B61E-0C2A0834FDDD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21C3-4779-B61E-0C2A0834FDDD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1C3-4779-B61E-0C2A0834FDDD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1C3-4779-B61E-0C2A0834FDDD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C3-4779-B61E-0C2A0834FD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752D-4CDD-9674-82BA09E56419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52D-4CDD-9674-82BA09E56419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752D-4CDD-9674-82BA09E56419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52D-4CDD-9674-82BA09E56419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2D-4CDD-9674-82BA09E564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7A9-4B1F-8F71-37D96CFC509A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7A9-4B1F-8F71-37D96CFC509A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7A9-4B1F-8F71-37D96CFC509A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27A9-4B1F-8F71-37D96CFC509A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A9-4B1F-8F71-37D96CFC50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011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560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755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219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795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09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ctangle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6.53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anchor="b">
            <a:normAutofit/>
          </a:bodyPr>
          <a:lstStyle>
            <a:lvl1pPr algn="l">
              <a:defRPr sz="3800" b="1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10" name="Picture Placeholder 16" descr="abstract colorful illustration of building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Growth Strategy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grpSp>
        <p:nvGrpSpPr>
          <p:cNvPr id="956" name="Picture Placeholder 1925" descr="abstract colorful illustration of building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59" name="Footer Placeholder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3544" y="2670048"/>
            <a:ext cx="4901184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532888"/>
            <a:ext cx="51663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7" name="Text Placeholder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24" y="1825625"/>
            <a:ext cx="1036015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icture Placeholder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Picture Placeholder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Picture Placeholder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71" name="Picture Placeholder 986" descr="abstract colorful illustration of building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ummar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icture Placeholder 20" descr="abstract colorful illustration of building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hank Yo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grpSp>
        <p:nvGrpSpPr>
          <p:cNvPr id="10" name="Picture Placeholder 44" descr="abstract colorful illustration of buildings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Picture Placeholder 57" descr="abstract colorful illustration of building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icture Placeholder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duct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Picture Placeholder 1029" descr="abstract colorful illustration of building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7" name="Picture Placeholder 795" descr="abstract colorful illustration of building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9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7376" y="1874520"/>
            <a:ext cx="4379976" cy="1547583"/>
          </a:xfrm>
        </p:spPr>
        <p:txBody>
          <a:bodyPr/>
          <a:lstStyle/>
          <a:p>
            <a:r>
              <a:rPr lang="en-US" dirty="0"/>
              <a:t>Crack Detection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/>
          <a:lstStyle/>
          <a:p>
            <a:r>
              <a:rPr lang="en-US" dirty="0"/>
              <a:t>Vedant Saboo, Jaya Kamal Maddula, Ravi Sri Valluri</a:t>
            </a:r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385A1-7907-466F-B4A3-C69B01059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MARKET OVERVIEW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774C6C-B6EA-48B8-9D61-F4F5BEA9A8B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135187" y="2043763"/>
            <a:ext cx="1828800" cy="1371600"/>
          </a:xfrm>
          <a:ln w="22225"/>
        </p:spPr>
        <p:txBody>
          <a:bodyPr/>
          <a:lstStyle/>
          <a:p>
            <a:r>
              <a:rPr lang="en-US" dirty="0"/>
              <a:t>$3B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26F0BE6-4D11-4FF7-9D29-55D5CF3BFA3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677987" y="3862571"/>
            <a:ext cx="2743200" cy="1601787"/>
          </a:xfrm>
        </p:spPr>
        <p:txBody>
          <a:bodyPr/>
          <a:lstStyle/>
          <a:p>
            <a:r>
              <a:rPr lang="en-ZA" dirty="0"/>
              <a:t>Opportunity to build</a:t>
            </a:r>
          </a:p>
          <a:p>
            <a:r>
              <a:rPr lang="en-ZA" dirty="0"/>
              <a:t>Fully inclusive market</a:t>
            </a:r>
          </a:p>
          <a:p>
            <a:r>
              <a:rPr lang="en-ZA" dirty="0"/>
              <a:t>Total addressable market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347867-02E8-444A-AA60-F2342905027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78552" y="2043763"/>
            <a:ext cx="1828800" cy="1371600"/>
          </a:xfrm>
          <a:ln w="22225"/>
        </p:spPr>
        <p:txBody>
          <a:bodyPr/>
          <a:lstStyle/>
          <a:p>
            <a:r>
              <a:rPr lang="en-US" dirty="0"/>
              <a:t>$2B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6C7F9C-E2D0-4742-A4BF-078450A6F6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1352" y="3862516"/>
            <a:ext cx="2743200" cy="1600200"/>
          </a:xfrm>
        </p:spPr>
        <p:txBody>
          <a:bodyPr/>
          <a:lstStyle/>
          <a:p>
            <a:r>
              <a:rPr lang="en-US" noProof="1"/>
              <a:t>Freedom to invent</a:t>
            </a:r>
            <a:endParaRPr lang="en-US" dirty="0"/>
          </a:p>
          <a:p>
            <a:r>
              <a:rPr lang="en-ZA" noProof="1"/>
              <a:t>Selectively inclusive market</a:t>
            </a:r>
          </a:p>
          <a:p>
            <a:r>
              <a:rPr lang="en-ZA" noProof="1"/>
              <a:t>Serviceable available market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52C56A-D7BB-4B81-B9A1-4E5E93A9A73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32776" y="2043763"/>
            <a:ext cx="1828800" cy="1371600"/>
          </a:xfrm>
          <a:ln w="22225"/>
        </p:spPr>
        <p:txBody>
          <a:bodyPr/>
          <a:lstStyle/>
          <a:p>
            <a:r>
              <a:rPr lang="en-US" dirty="0"/>
              <a:t>$1B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22EE9E-DC5B-423D-A43D-F003576C11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75576" y="3862516"/>
            <a:ext cx="2743200" cy="1600200"/>
          </a:xfrm>
        </p:spPr>
        <p:txBody>
          <a:bodyPr/>
          <a:lstStyle/>
          <a:p>
            <a:r>
              <a:rPr lang="en-ZA" noProof="1"/>
              <a:t>Few competitors</a:t>
            </a:r>
          </a:p>
          <a:p>
            <a:r>
              <a:rPr lang="en-ZA" noProof="1"/>
              <a:t>Specifically targeted market</a:t>
            </a:r>
          </a:p>
          <a:p>
            <a:r>
              <a:rPr lang="en-ZA" noProof="1"/>
              <a:t>Serviceable obtainable market</a:t>
            </a:r>
            <a:endParaRPr lang="en-ZA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2C3A17A7-B59A-4E68-9B7D-4FD6F57E768F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B414F9-DCDA-42C7-9094-5A64C27E32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45E72-311B-492D-8FFD-649E1B0320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10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46660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MARKET COMPARISON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671601" y="2149157"/>
            <a:ext cx="2743200" cy="2999232"/>
          </a:xfrm>
        </p:spPr>
        <p:txBody>
          <a:bodyPr>
            <a:normAutofit/>
          </a:bodyPr>
          <a:lstStyle/>
          <a:p>
            <a:r>
              <a:rPr lang="en-ZA" dirty="0"/>
              <a:t>$3B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B4B73B3-17D0-4AD4-A250-23C177FEC52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03095" y="3511296"/>
            <a:ext cx="2286000" cy="731520"/>
          </a:xfrm>
        </p:spPr>
        <p:txBody>
          <a:bodyPr/>
          <a:lstStyle/>
          <a:p>
            <a:r>
              <a:rPr lang="en-ZA" dirty="0"/>
              <a:t>OPPORTUNITY TO BUILD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D57220B4-795B-4602-8E69-5D53D12DCC8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901952" y="4279392"/>
            <a:ext cx="2286000" cy="640080"/>
          </a:xfrm>
        </p:spPr>
        <p:txBody>
          <a:bodyPr/>
          <a:lstStyle/>
          <a:p>
            <a:r>
              <a:rPr lang="en-ZA" noProof="1"/>
              <a:t>Addressable market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724400" y="2149157"/>
            <a:ext cx="2743200" cy="2999232"/>
          </a:xfrm>
        </p:spPr>
        <p:txBody>
          <a:bodyPr/>
          <a:lstStyle/>
          <a:p>
            <a:r>
              <a:rPr lang="en-ZA" dirty="0"/>
              <a:t>$2B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B5A11B9F-68B0-405D-8B6F-DDBC74E10DD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964559" y="3511296"/>
            <a:ext cx="2286000" cy="7315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dirty="0"/>
              <a:t>FREEDOM TO INVENT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463A9-91ED-406C-A142-DF9DBB5C01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64560" y="4279392"/>
            <a:ext cx="2286000" cy="640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Serviceable market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362839C-0A6B-4785-ACD4-42645537A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9944" y="2149157"/>
            <a:ext cx="2743201" cy="2997072"/>
          </a:xfrm>
        </p:spPr>
        <p:txBody>
          <a:bodyPr/>
          <a:lstStyle/>
          <a:p>
            <a:r>
              <a:rPr lang="en-ZA" dirty="0"/>
              <a:t>$1B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C3B6141-A529-43FA-B6A2-0FFA5D9DF00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012799" y="3511296"/>
            <a:ext cx="2286000" cy="731520"/>
          </a:xfrm>
        </p:spPr>
        <p:txBody>
          <a:bodyPr/>
          <a:lstStyle/>
          <a:p>
            <a:r>
              <a:rPr lang="en-ZA" dirty="0"/>
              <a:t>FEW </a:t>
            </a:r>
          </a:p>
          <a:p>
            <a:r>
              <a:rPr lang="en-ZA" dirty="0"/>
              <a:t>COMPETITORS</a:t>
            </a:r>
          </a:p>
          <a:p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F961A7D-A035-4952-BEF5-34EE93A248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12800" y="4279392"/>
            <a:ext cx="2286000" cy="640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Obtainable market</a:t>
            </a:r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49974BE5-90FB-42C0-A67E-03D93A179D73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271CD-BE6E-4BDA-AE95-037EC2B146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5B126C81-EB34-4B01-A592-C14F87B18B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31300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OUR COMPETITION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114800" cy="823912"/>
          </a:xfrm>
        </p:spPr>
        <p:txBody>
          <a:bodyPr/>
          <a:lstStyle/>
          <a:p>
            <a:r>
              <a:rPr lang="en-ZA" dirty="0"/>
              <a:t>CONTOSO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Our product is priced below that of other architecture companies on the market</a:t>
            </a:r>
          </a:p>
          <a:p>
            <a:r>
              <a:rPr lang="en-ZA" noProof="1"/>
              <a:t>Simple and easy to build, compared to the complex building materials of the competitors</a:t>
            </a:r>
          </a:p>
          <a:p>
            <a:r>
              <a:rPr lang="en-ZA" noProof="1"/>
              <a:t>Affordability is the main draw for our consumers to our product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114800" cy="823912"/>
          </a:xfrm>
        </p:spPr>
        <p:txBody>
          <a:bodyPr/>
          <a:lstStyle/>
          <a:p>
            <a:r>
              <a:rPr lang="en-US" dirty="0"/>
              <a:t>COMPETITORS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9C6148D-8C70-49F3-B719-E86C709BF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/>
          <a:lstStyle/>
          <a:p>
            <a:r>
              <a:rPr lang="en-ZA" noProof="1"/>
              <a:t>Company A</a:t>
            </a:r>
            <a:br>
              <a:rPr lang="en-ZA" noProof="1"/>
            </a:br>
            <a:r>
              <a:rPr lang="en-ZA" noProof="1"/>
              <a:t>Product is more expensive</a:t>
            </a:r>
          </a:p>
          <a:p>
            <a:r>
              <a:rPr lang="en-ZA" noProof="1"/>
              <a:t>Companies B &amp; C </a:t>
            </a:r>
            <a:br>
              <a:rPr lang="en-ZA" noProof="1"/>
            </a:br>
            <a:r>
              <a:rPr lang="en-ZA" noProof="1"/>
              <a:t>Product is expensive and inconvenient to use</a:t>
            </a:r>
          </a:p>
          <a:p>
            <a:r>
              <a:rPr lang="en-ZA" noProof="1"/>
              <a:t>Companies D &amp; E</a:t>
            </a:r>
            <a:br>
              <a:rPr lang="en-ZA" noProof="1"/>
            </a:br>
            <a:r>
              <a:rPr lang="en-ZA" noProof="1"/>
              <a:t>Product is affordable, but inconvenient to use</a:t>
            </a:r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A7F91F-F80F-48F2-952B-1A28BE488E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02236B-A6B0-4EAA-85D3-7D72C9904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AFE5268B-0629-492C-B633-766DE4F3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OUR COMPETITION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97FAAF-FD5C-4EDE-A2D8-1482664534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09000" y="2112264"/>
            <a:ext cx="2011680" cy="274320"/>
          </a:xfrm>
        </p:spPr>
        <p:txBody>
          <a:bodyPr>
            <a:normAutofit/>
          </a:bodyPr>
          <a:lstStyle/>
          <a:p>
            <a:r>
              <a:rPr lang="en-ZA" dirty="0"/>
              <a:t>CONVENIENT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EFD55C-BF13-445C-838A-107ADC1C0D24}"/>
              </a:ext>
            </a:extLst>
          </p:cNvPr>
          <p:cNvSpPr txBox="1"/>
          <p:nvPr/>
        </p:nvSpPr>
        <p:spPr>
          <a:xfrm>
            <a:off x="1240612" y="2552216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DD26C85-1F6D-4245-B567-36563414B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14448" y="2880353"/>
            <a:ext cx="155448" cy="155448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B3165E-F0AF-4E93-8DAF-78E708FEE96D}"/>
              </a:ext>
            </a:extLst>
          </p:cNvPr>
          <p:cNvSpPr txBox="1"/>
          <p:nvPr/>
        </p:nvSpPr>
        <p:spPr>
          <a:xfrm>
            <a:off x="8952613" y="2175264"/>
            <a:ext cx="1510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+mj-lt"/>
              </a:rPr>
              <a:t>Contoso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B7DB985-B36F-483E-9F4C-75F0A3BB4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630352" y="2571997"/>
            <a:ext cx="228600" cy="228600"/>
          </a:xfrm>
          <a:prstGeom prst="rect">
            <a:avLst/>
          </a:prstGeom>
          <a:solidFill>
            <a:schemeClr val="accent2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C0C8B1-2DBC-40B1-BBA7-7B3D39647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9445" y="3346704"/>
            <a:ext cx="2011680" cy="274320"/>
          </a:xfrm>
        </p:spPr>
        <p:txBody>
          <a:bodyPr>
            <a:normAutofit/>
          </a:bodyPr>
          <a:lstStyle/>
          <a:p>
            <a:r>
              <a:rPr lang="en-ZA" dirty="0"/>
              <a:t>EXPENSIVE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F06784-6A30-4941-B70A-A58B611950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62752" y="3346704"/>
            <a:ext cx="2011680" cy="274320"/>
          </a:xfrm>
        </p:spPr>
        <p:txBody>
          <a:bodyPr>
            <a:noAutofit/>
          </a:bodyPr>
          <a:lstStyle/>
          <a:p>
            <a:r>
              <a:rPr lang="en-ZA" dirty="0"/>
              <a:t>AFFORDABLE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3F8A78-F61A-4637-942D-531A0D94A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19402" y="3991193"/>
            <a:ext cx="155448" cy="155448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D65121-CDE8-4D4F-BDA3-31C3F7E30E0F}"/>
              </a:ext>
            </a:extLst>
          </p:cNvPr>
          <p:cNvSpPr txBox="1"/>
          <p:nvPr/>
        </p:nvSpPr>
        <p:spPr>
          <a:xfrm>
            <a:off x="1866038" y="4232414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BA97092-809F-47A9-8249-3B3B8444B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98724" y="4666450"/>
            <a:ext cx="155448" cy="155448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213F40-319F-48D4-B671-51D806C017DB}"/>
              </a:ext>
            </a:extLst>
          </p:cNvPr>
          <p:cNvSpPr txBox="1"/>
          <p:nvPr/>
        </p:nvSpPr>
        <p:spPr>
          <a:xfrm>
            <a:off x="2624888" y="4873536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F2F37D3-3B6B-4C6F-AE6B-C8253B191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48713" y="4542253"/>
            <a:ext cx="155448" cy="155448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537644-11DD-456E-9CB9-07E65B9D639A}"/>
              </a:ext>
            </a:extLst>
          </p:cNvPr>
          <p:cNvSpPr txBox="1"/>
          <p:nvPr/>
        </p:nvSpPr>
        <p:spPr>
          <a:xfrm>
            <a:off x="6374877" y="4746624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C585A1-2E31-4298-8FD8-F3D23C1EF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32639" y="3919295"/>
            <a:ext cx="155448" cy="155448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E08925-138F-4068-9329-D6D44E600B83}"/>
              </a:ext>
            </a:extLst>
          </p:cNvPr>
          <p:cNvSpPr txBox="1"/>
          <p:nvPr/>
        </p:nvSpPr>
        <p:spPr>
          <a:xfrm>
            <a:off x="8058803" y="4126386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0BD43D-EBFD-48E7-A1D3-EB9228D4C5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09000" y="5132470"/>
            <a:ext cx="2011680" cy="274320"/>
          </a:xfrm>
        </p:spPr>
        <p:txBody>
          <a:bodyPr>
            <a:noAutofit/>
          </a:bodyPr>
          <a:lstStyle/>
          <a:p>
            <a:r>
              <a:rPr lang="en-ZA" dirty="0"/>
              <a:t>INCONVENIENT</a:t>
            </a:r>
          </a:p>
        </p:txBody>
      </p:sp>
      <p:sp>
        <p:nvSpPr>
          <p:cNvPr id="47" name="Date Placeholder 46">
            <a:extLst>
              <a:ext uri="{FF2B5EF4-FFF2-40B4-BE49-F238E27FC236}">
                <a16:creationId xmlns:a16="http://schemas.microsoft.com/office/drawing/2014/main" id="{B056447E-08BD-4E82-B60A-8C45EBBF17C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C7E0A4-FE8E-4F7B-8370-1FA3484B61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CEA586AC-7CD4-415B-BA90-730735F565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5988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Title 953">
            <a:extLst>
              <a:ext uri="{FF2B5EF4-FFF2-40B4-BE49-F238E27FC236}">
                <a16:creationId xmlns:a16="http://schemas.microsoft.com/office/drawing/2014/main" id="{7E55856D-8731-4D07-B99E-5270A3B01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874" y="704088"/>
            <a:ext cx="9050253" cy="640080"/>
          </a:xfrm>
        </p:spPr>
        <p:txBody>
          <a:bodyPr/>
          <a:lstStyle/>
          <a:p>
            <a:r>
              <a:rPr lang="en-US" dirty="0"/>
              <a:t>GROWTH STRATEGY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F4ED644-C47C-456A-96A0-2E9A580059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1389888"/>
            <a:ext cx="9052560" cy="395859"/>
          </a:xfrm>
        </p:spPr>
        <p:txBody>
          <a:bodyPr/>
          <a:lstStyle/>
          <a:p>
            <a:r>
              <a:rPr lang="en-ZA" dirty="0"/>
              <a:t>How we’ll scale in the future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DF4D42A-3F39-4699-9C9C-91BBC8C722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799" y="2450592"/>
            <a:ext cx="3200400" cy="2567007"/>
          </a:xfrm>
        </p:spPr>
        <p:txBody>
          <a:bodyPr/>
          <a:lstStyle/>
          <a:p>
            <a:r>
              <a:rPr lang="en-US" dirty="0"/>
              <a:t>FEB 20XX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DDDEF-20C4-4F65-BAC9-0A763DF7E0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9859" y="3392424"/>
            <a:ext cx="274320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Roll out drafts to local companies in the region to help establish the product</a:t>
            </a:r>
          </a:p>
          <a:p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38ACC23-C522-4E38-9FC4-D46CF2EA15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99309" y="2450591"/>
            <a:ext cx="3200400" cy="2567009"/>
          </a:xfrm>
        </p:spPr>
        <p:txBody>
          <a:bodyPr/>
          <a:lstStyle/>
          <a:p>
            <a:r>
              <a:rPr lang="en-US" dirty="0"/>
              <a:t>MAY 20XX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A2AC06B-E1EB-4973-A6DF-05697A7396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31630" y="3392424"/>
            <a:ext cx="2743200" cy="1463040"/>
          </a:xfrm>
        </p:spPr>
        <p:txBody>
          <a:bodyPr/>
          <a:lstStyle/>
          <a:p>
            <a:r>
              <a:rPr lang="en-US" dirty="0"/>
              <a:t>Release the drafts to the general public and monitor press and regional market trends</a:t>
            </a:r>
          </a:p>
          <a:p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9C3E93EF-EBD0-4425-843B-18F5AFCAF3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33163" y="2450591"/>
            <a:ext cx="3200400" cy="2567009"/>
          </a:xfrm>
        </p:spPr>
        <p:txBody>
          <a:bodyPr/>
          <a:lstStyle/>
          <a:p>
            <a:r>
              <a:rPr lang="en-US" dirty="0"/>
              <a:t>OCT 20XX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CF96B73-21DC-408C-8CD4-70E4B94A46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73439" y="3392424"/>
            <a:ext cx="2743200" cy="1463040"/>
          </a:xfrm>
        </p:spPr>
        <p:txBody>
          <a:bodyPr>
            <a:normAutofit/>
          </a:bodyPr>
          <a:lstStyle/>
          <a:p>
            <a:r>
              <a:rPr lang="en-US" dirty="0"/>
              <a:t>Gather feedback from architectural firms and commercial business owners to expand availability of the product</a:t>
            </a:r>
          </a:p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2AE54BF-2581-4D14-A1E9-8913662230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3" name="Footer Placeholder 52">
            <a:extLst>
              <a:ext uri="{FF2B5EF4-FFF2-40B4-BE49-F238E27FC236}">
                <a16:creationId xmlns:a16="http://schemas.microsoft.com/office/drawing/2014/main" id="{1557424D-75FD-4489-9685-048E9F66D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2" name="Slide Number Placeholder 71">
            <a:extLst>
              <a:ext uri="{FF2B5EF4-FFF2-40B4-BE49-F238E27FC236}">
                <a16:creationId xmlns:a16="http://schemas.microsoft.com/office/drawing/2014/main" id="{2AB505C4-815E-4F7D-B0E9-365B0D06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049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73DD6D01-2071-4296-A5E4-539BB859A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/>
          <a:lstStyle/>
          <a:p>
            <a:r>
              <a:rPr lang="en-US" dirty="0"/>
              <a:t>TRACTION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3CBBB27-FAA2-494A-BBC2-D74BCEEFC8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1389888"/>
            <a:ext cx="9052560" cy="395859"/>
          </a:xfrm>
        </p:spPr>
        <p:txBody>
          <a:bodyPr/>
          <a:lstStyle/>
          <a:p>
            <a:r>
              <a:rPr lang="en-ZA" dirty="0"/>
              <a:t>Forecasting for success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2002536"/>
            <a:ext cx="5157216" cy="393192"/>
          </a:xfrm>
        </p:spPr>
        <p:txBody>
          <a:bodyPr>
            <a:normAutofit/>
          </a:bodyPr>
          <a:lstStyle/>
          <a:p>
            <a:r>
              <a:rPr lang="en-US" dirty="0"/>
              <a:t>KEY METRICS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03281565"/>
              </p:ext>
            </p:extLst>
          </p:nvPr>
        </p:nvGraphicFramePr>
        <p:xfrm>
          <a:off x="923925" y="2670175"/>
          <a:ext cx="4900295" cy="320151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80059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980059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980059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980059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980059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903121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/>
                        <a:t>Clients</a:t>
                      </a:r>
                      <a:endParaRPr lang="ru-RU" sz="1200" b="0" dirty="0"/>
                    </a:p>
                  </a:txBody>
                  <a:tcPr marL="95186" marR="95186" marT="47593" marB="47593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/>
                        <a:t>Orders</a:t>
                      </a:r>
                      <a:endParaRPr lang="ru-RU" sz="1200" b="0" dirty="0"/>
                    </a:p>
                  </a:txBody>
                  <a:tcPr marL="95186" marR="95186" marT="47593" marB="47593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/>
                        <a:t>Gross revenue</a:t>
                      </a:r>
                      <a:endParaRPr lang="ru-RU" sz="1200" b="0" dirty="0"/>
                    </a:p>
                  </a:txBody>
                  <a:tcPr marL="95186" marR="95186" marT="47593" marB="47593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/>
                        <a:t>Net revenue</a:t>
                      </a:r>
                      <a:endParaRPr lang="ru-RU" sz="1200" b="0" dirty="0"/>
                    </a:p>
                  </a:txBody>
                  <a:tcPr marL="95186" marR="95186" marT="47593" marB="47593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57459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20XX</a:t>
                      </a:r>
                      <a:endParaRPr lang="ru-RU" sz="12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1100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$10,000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$7,000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57459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20XX</a:t>
                      </a:r>
                      <a:endParaRPr lang="ru-RU" sz="12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20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200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$20,000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$16,000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57459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20XX</a:t>
                      </a:r>
                      <a:endParaRPr lang="ru-RU" sz="12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30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300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$30,000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$25,000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57459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20XX</a:t>
                      </a:r>
                      <a:endParaRPr lang="ru-RU" sz="12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40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400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$40,000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$30,000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0" y="2002536"/>
            <a:ext cx="4334256" cy="393192"/>
          </a:xfrm>
        </p:spPr>
        <p:txBody>
          <a:bodyPr>
            <a:normAutofit/>
          </a:bodyPr>
          <a:lstStyle/>
          <a:p>
            <a:r>
              <a:rPr lang="en-US" dirty="0"/>
              <a:t>REVENUE BY YEAR</a:t>
            </a:r>
          </a:p>
        </p:txBody>
      </p:sp>
      <p:graphicFrame>
        <p:nvGraphicFramePr>
          <p:cNvPr id="27" name="Content Placeholder 13" descr="Chart">
            <a:extLst>
              <a:ext uri="{FF2B5EF4-FFF2-40B4-BE49-F238E27FC236}">
                <a16:creationId xmlns:a16="http://schemas.microsoft.com/office/drawing/2014/main" id="{864E5252-A4EE-4C7C-AF7F-132ED2B8ECD8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141165255"/>
              </p:ext>
            </p:extLst>
          </p:nvPr>
        </p:nvGraphicFramePr>
        <p:xfrm>
          <a:off x="6364288" y="2533650"/>
          <a:ext cx="5165725" cy="3694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0BFBAF-738B-42EB-AB0A-506992C08B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2DB33F-6F3F-4A62-B0DD-F747DDE7E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33746-F3B9-43A4-82DB-0DC78664A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935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dirty="0">
                <a:solidFill>
                  <a:schemeClr val="tx1"/>
                </a:solidFill>
              </a:rPr>
              <a:t>TWO-YEAR ACTION PLAN</a:t>
            </a:r>
          </a:p>
        </p:txBody>
      </p:sp>
      <p:sp>
        <p:nvSpPr>
          <p:cNvPr id="135" name="Text Placeholder 31">
            <a:extLst>
              <a:ext uri="{FF2B5EF4-FFF2-40B4-BE49-F238E27FC236}">
                <a16:creationId xmlns:a16="http://schemas.microsoft.com/office/drawing/2014/main" id="{0BE39453-7577-44CC-8A1C-7FC48A0BBE73}"/>
              </a:ext>
            </a:extLst>
          </p:cNvPr>
          <p:cNvSpPr txBox="1">
            <a:spLocks/>
          </p:cNvSpPr>
          <p:nvPr/>
        </p:nvSpPr>
        <p:spPr>
          <a:xfrm>
            <a:off x="2167128" y="2588133"/>
            <a:ext cx="1793875" cy="6968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vert="horz" lIns="91440" tIns="3600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ZA" sz="1200" dirty="0">
                <a:cs typeface="Calibri Light"/>
              </a:rPr>
              <a:t>Draft plans</a:t>
            </a:r>
            <a:endParaRPr lang="en-ZA" sz="1200" dirty="0"/>
          </a:p>
        </p:txBody>
      </p:sp>
      <p:sp>
        <p:nvSpPr>
          <p:cNvPr id="137" name="Text Placeholder 32">
            <a:extLst>
              <a:ext uri="{FF2B5EF4-FFF2-40B4-BE49-F238E27FC236}">
                <a16:creationId xmlns:a16="http://schemas.microsoft.com/office/drawing/2014/main" id="{DC1BAD29-267A-4F67-ADFE-0FF85B86A4B2}"/>
              </a:ext>
            </a:extLst>
          </p:cNvPr>
          <p:cNvSpPr txBox="1">
            <a:spLocks/>
          </p:cNvSpPr>
          <p:nvPr/>
        </p:nvSpPr>
        <p:spPr>
          <a:xfrm>
            <a:off x="2167128" y="2990088"/>
            <a:ext cx="1690417" cy="2246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Feb 20XX</a:t>
            </a:r>
          </a:p>
        </p:txBody>
      </p:sp>
      <p:sp>
        <p:nvSpPr>
          <p:cNvPr id="59" name="Text Placeholder 31">
            <a:extLst>
              <a:ext uri="{FF2B5EF4-FFF2-40B4-BE49-F238E27FC236}">
                <a16:creationId xmlns:a16="http://schemas.microsoft.com/office/drawing/2014/main" id="{D72A9B46-CAC1-4684-99F6-25D9F1303002}"/>
              </a:ext>
            </a:extLst>
          </p:cNvPr>
          <p:cNvSpPr txBox="1">
            <a:spLocks/>
          </p:cNvSpPr>
          <p:nvPr/>
        </p:nvSpPr>
        <p:spPr>
          <a:xfrm>
            <a:off x="4517640" y="2578608"/>
            <a:ext cx="1793875" cy="6968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vert="horz" lIns="91440" tIns="3600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ZA" sz="1200" dirty="0">
                <a:cs typeface="Calibri Light"/>
              </a:rPr>
              <a:t>Run focus groups</a:t>
            </a:r>
            <a:endParaRPr lang="en-ZA" sz="1200" dirty="0"/>
          </a:p>
        </p:txBody>
      </p:sp>
      <p:sp>
        <p:nvSpPr>
          <p:cNvPr id="60" name="Text Placeholder 32">
            <a:extLst>
              <a:ext uri="{FF2B5EF4-FFF2-40B4-BE49-F238E27FC236}">
                <a16:creationId xmlns:a16="http://schemas.microsoft.com/office/drawing/2014/main" id="{372C63D9-4978-475C-890E-EEDC00DFC969}"/>
              </a:ext>
            </a:extLst>
          </p:cNvPr>
          <p:cNvSpPr txBox="1">
            <a:spLocks/>
          </p:cNvSpPr>
          <p:nvPr/>
        </p:nvSpPr>
        <p:spPr>
          <a:xfrm>
            <a:off x="4569369" y="2990088"/>
            <a:ext cx="1690417" cy="2246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May 20XX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0830F660-D88D-4A5F-8F7C-44B1D5C8E66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8489434" y="2576836"/>
            <a:ext cx="1793875" cy="696885"/>
          </a:xfrm>
          <a:ln w="22225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ZA" dirty="0">
                <a:cs typeface="Calibri Light"/>
              </a:rPr>
              <a:t>Gather feedback</a:t>
            </a:r>
            <a:endParaRPr lang="en-ZA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C77C5603-8643-4603-9AC4-34B768C3DBB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8541163" y="2960704"/>
            <a:ext cx="1690417" cy="2286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dirty="0"/>
              <a:t>Oct 20XX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861FF3-B902-4DEC-B46D-0F2E499C51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>
            <a:normAutofit/>
          </a:bodyPr>
          <a:lstStyle/>
          <a:p>
            <a:r>
              <a:rPr lang="en-ZA" dirty="0"/>
              <a:t>20XX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941AA2-C85B-41A7-9264-A0C66F3293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/>
          </a:bodyPr>
          <a:lstStyle/>
          <a:p>
            <a:r>
              <a:rPr lang="en-ZA" dirty="0">
                <a:solidFill>
                  <a:schemeClr val="tx1"/>
                </a:solidFill>
              </a:rPr>
              <a:t>JAN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4BD3D3-C7A9-46F1-8ED8-AB8D1BB8926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>
            <a:normAutofit/>
          </a:bodyPr>
          <a:lstStyle/>
          <a:p>
            <a:r>
              <a:rPr lang="en-ZA" dirty="0"/>
              <a:t>FEB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73EDDDB-6509-4407-BA35-232AAF9F198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>
            <a:normAutofit/>
          </a:bodyPr>
          <a:lstStyle/>
          <a:p>
            <a:r>
              <a:rPr lang="en-ZA" dirty="0"/>
              <a:t>MAR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33A061F-AC2A-4E3F-B448-DC6FEC307A5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>
            <a:normAutofit/>
          </a:bodyPr>
          <a:lstStyle/>
          <a:p>
            <a:r>
              <a:rPr lang="en-ZA" dirty="0"/>
              <a:t>APR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C81818-8260-4E49-9FCC-569FDE30B0B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>
            <a:normAutofit/>
          </a:bodyPr>
          <a:lstStyle/>
          <a:p>
            <a:r>
              <a:rPr lang="en-ZA" dirty="0"/>
              <a:t>MAY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FD068B-6917-4C40-B40D-5F7B670EA7B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>
            <a:normAutofit/>
          </a:bodyPr>
          <a:lstStyle/>
          <a:p>
            <a:r>
              <a:rPr lang="en-ZA" dirty="0"/>
              <a:t>JUN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E71AD-30AF-4021-B577-B686EC6DA32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>
            <a:normAutofit/>
          </a:bodyPr>
          <a:lstStyle/>
          <a:p>
            <a:r>
              <a:rPr lang="en-ZA" dirty="0"/>
              <a:t>JUL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8E5FFBE-125E-43C8-A66E-DE8D2FE7AF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>
            <a:normAutofit/>
          </a:bodyPr>
          <a:lstStyle/>
          <a:p>
            <a:r>
              <a:rPr lang="en-ZA" dirty="0"/>
              <a:t>AUG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209F81D-5EC6-4D97-B0C2-AC00081AB1A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>
            <a:normAutofit/>
          </a:bodyPr>
          <a:lstStyle/>
          <a:p>
            <a:r>
              <a:rPr lang="en-ZA" dirty="0"/>
              <a:t>SEP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A477EE3-A17C-4158-91E8-03A401BE96C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>
            <a:normAutofit/>
          </a:bodyPr>
          <a:lstStyle/>
          <a:p>
            <a:r>
              <a:rPr lang="en-ZA" dirty="0"/>
              <a:t>OCT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477818B-3CAB-4A39-939D-99E98D2EE6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>
            <a:normAutofit/>
          </a:bodyPr>
          <a:lstStyle/>
          <a:p>
            <a:r>
              <a:rPr lang="en-ZA" dirty="0"/>
              <a:t>NOV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7907FC8-DAAF-4896-A2B1-C173BF2FAE6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633085" y="3570392"/>
            <a:ext cx="640080" cy="274320"/>
          </a:xfrm>
        </p:spPr>
        <p:txBody>
          <a:bodyPr>
            <a:normAutofit/>
          </a:bodyPr>
          <a:lstStyle/>
          <a:p>
            <a:r>
              <a:rPr lang="en-ZA" dirty="0"/>
              <a:t>DEC</a:t>
            </a:r>
          </a:p>
        </p:txBody>
      </p:sp>
      <p:sp>
        <p:nvSpPr>
          <p:cNvPr id="11" name="Year">
            <a:extLst>
              <a:ext uri="{FF2B5EF4-FFF2-40B4-BE49-F238E27FC236}">
                <a16:creationId xmlns:a16="http://schemas.microsoft.com/office/drawing/2014/main" id="{44D29552-2F85-4F4F-9B7F-B79798681F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>
            <a:normAutofit/>
          </a:bodyPr>
          <a:lstStyle/>
          <a:p>
            <a:r>
              <a:rPr lang="en-ZA" dirty="0"/>
              <a:t>20XX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C65619-A68A-4D21-9D17-40F8692EF19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>
            <a:normAutofit/>
          </a:bodyPr>
          <a:lstStyle/>
          <a:p>
            <a:r>
              <a:rPr lang="en-ZA" dirty="0">
                <a:solidFill>
                  <a:schemeClr val="tx1"/>
                </a:solidFill>
              </a:rPr>
              <a:t>JAN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9C4CCA5-A2BE-4897-994D-9B1669D69FD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>
            <a:normAutofit/>
          </a:bodyPr>
          <a:lstStyle/>
          <a:p>
            <a:r>
              <a:rPr lang="en-ZA" dirty="0"/>
              <a:t>FEB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C5FD452-DC3E-4D62-B19B-0A79E604A8A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>
            <a:normAutofit/>
          </a:bodyPr>
          <a:lstStyle/>
          <a:p>
            <a:r>
              <a:rPr lang="en-ZA" dirty="0"/>
              <a:t>MAR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6D290B2-F312-4D9A-96C7-D40523406AC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>
            <a:normAutofit/>
          </a:bodyPr>
          <a:lstStyle/>
          <a:p>
            <a:r>
              <a:rPr lang="en-ZA" dirty="0"/>
              <a:t>APR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0E52477-0BA9-471B-B2C2-F1A03FCF188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>
            <a:normAutofit/>
          </a:bodyPr>
          <a:lstStyle/>
          <a:p>
            <a:r>
              <a:rPr lang="en-ZA" dirty="0"/>
              <a:t>MAY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70D1D022-03FA-47E6-8430-252C6D5B4C4E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>
            <a:normAutofit/>
          </a:bodyPr>
          <a:lstStyle/>
          <a:p>
            <a:r>
              <a:rPr lang="en-ZA" dirty="0"/>
              <a:t>JUN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A7483FC-7290-41B1-B371-ECA1174519D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>
            <a:normAutofit/>
          </a:bodyPr>
          <a:lstStyle/>
          <a:p>
            <a:r>
              <a:rPr lang="en-ZA" dirty="0"/>
              <a:t>JUL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49E385-DCE9-4DC9-8F0A-F8BAF02D979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>
            <a:normAutofit/>
          </a:bodyPr>
          <a:lstStyle/>
          <a:p>
            <a:r>
              <a:rPr lang="en-ZA" dirty="0"/>
              <a:t>AUG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B7A506EE-32D5-4685-97A6-8FDFEF238C4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>
            <a:normAutofit/>
          </a:bodyPr>
          <a:lstStyle/>
          <a:p>
            <a:r>
              <a:rPr lang="en-ZA" dirty="0"/>
              <a:t>SEP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1787EDAC-5EAB-4A0D-9BD2-D6E9FD0B26A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>
            <a:normAutofit/>
          </a:bodyPr>
          <a:lstStyle/>
          <a:p>
            <a:r>
              <a:rPr lang="en-ZA" dirty="0"/>
              <a:t>OCT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80CB353-63CA-4305-9748-807B6905DBFF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>
            <a:normAutofit/>
          </a:bodyPr>
          <a:lstStyle/>
          <a:p>
            <a:r>
              <a:rPr lang="en-ZA" dirty="0"/>
              <a:t>NOV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B52C010-5159-4F61-821F-E73647E7C06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>
            <a:normAutofit/>
          </a:bodyPr>
          <a:lstStyle/>
          <a:p>
            <a:r>
              <a:rPr lang="en-ZA" dirty="0"/>
              <a:t>DEC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C62A66C-C8AD-4EB7-AA99-EC1CC0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87742" y="3991424"/>
            <a:ext cx="155448" cy="155448"/>
          </a:xfrm>
          <a:prstGeom prst="rect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F281927-601B-442B-A384-FB83A579A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46539" y="3995928"/>
            <a:ext cx="155448" cy="155448"/>
          </a:xfrm>
          <a:prstGeom prst="rect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4BEC6897-B080-4DDB-B92D-24D28F0A4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0176" y="3995928"/>
            <a:ext cx="155448" cy="155448"/>
          </a:xfrm>
          <a:prstGeom prst="rect">
            <a:avLst/>
          </a:prstGeom>
          <a:solidFill>
            <a:schemeClr val="accent2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BC5BC0E-B11E-429C-9DF1-41E192D6B7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18333" y="3995928"/>
            <a:ext cx="155448" cy="155448"/>
          </a:xfrm>
          <a:prstGeom prst="rect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747E967-F5B8-4D28-AC3F-E0E549FED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47649" y="3995928"/>
            <a:ext cx="155448" cy="155448"/>
          </a:xfrm>
          <a:prstGeom prst="rect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 Placeholder 31">
            <a:extLst>
              <a:ext uri="{FF2B5EF4-FFF2-40B4-BE49-F238E27FC236}">
                <a16:creationId xmlns:a16="http://schemas.microsoft.com/office/drawing/2014/main" id="{C091014C-382D-40BC-8967-BC466535FE41}"/>
              </a:ext>
            </a:extLst>
          </p:cNvPr>
          <p:cNvSpPr txBox="1">
            <a:spLocks/>
          </p:cNvSpPr>
          <p:nvPr/>
        </p:nvSpPr>
        <p:spPr>
          <a:xfrm>
            <a:off x="2162250" y="4825677"/>
            <a:ext cx="1793875" cy="6968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vert="horz" lIns="91440" tIns="3600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ZA" sz="1200" dirty="0">
                <a:cs typeface="Calibri Light"/>
              </a:rPr>
              <a:t>Test with businesses</a:t>
            </a:r>
            <a:endParaRPr lang="en-ZA" sz="1200" dirty="0"/>
          </a:p>
        </p:txBody>
      </p:sp>
      <p:sp>
        <p:nvSpPr>
          <p:cNvPr id="65" name="Text Placeholder 32">
            <a:extLst>
              <a:ext uri="{FF2B5EF4-FFF2-40B4-BE49-F238E27FC236}">
                <a16:creationId xmlns:a16="http://schemas.microsoft.com/office/drawing/2014/main" id="{677ED2BA-D7A9-4762-8048-3440D8AE4E19}"/>
              </a:ext>
            </a:extLst>
          </p:cNvPr>
          <p:cNvSpPr txBox="1">
            <a:spLocks/>
          </p:cNvSpPr>
          <p:nvPr/>
        </p:nvSpPr>
        <p:spPr>
          <a:xfrm>
            <a:off x="2213979" y="5236738"/>
            <a:ext cx="1690417" cy="2246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Feb 20XX</a:t>
            </a:r>
          </a:p>
        </p:txBody>
      </p:sp>
      <p:sp>
        <p:nvSpPr>
          <p:cNvPr id="129" name="Text Placeholder 31">
            <a:extLst>
              <a:ext uri="{FF2B5EF4-FFF2-40B4-BE49-F238E27FC236}">
                <a16:creationId xmlns:a16="http://schemas.microsoft.com/office/drawing/2014/main" id="{E7A92AA8-93B1-4158-A435-475632A0529E}"/>
              </a:ext>
            </a:extLst>
          </p:cNvPr>
          <p:cNvSpPr txBox="1">
            <a:spLocks/>
          </p:cNvSpPr>
          <p:nvPr/>
        </p:nvSpPr>
        <p:spPr>
          <a:xfrm>
            <a:off x="6115125" y="4844727"/>
            <a:ext cx="1793875" cy="696885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91440" tIns="3600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ZA" sz="1200" b="1" dirty="0">
                <a:solidFill>
                  <a:schemeClr val="tx1"/>
                </a:solidFill>
                <a:cs typeface="Calibri Light"/>
              </a:rPr>
              <a:t>Regional launch</a:t>
            </a:r>
            <a:endParaRPr lang="en-ZA" sz="1200" b="1" dirty="0">
              <a:solidFill>
                <a:schemeClr val="tx1"/>
              </a:solidFill>
            </a:endParaRPr>
          </a:p>
        </p:txBody>
      </p:sp>
      <p:sp>
        <p:nvSpPr>
          <p:cNvPr id="131" name="Text Placeholder 32">
            <a:extLst>
              <a:ext uri="{FF2B5EF4-FFF2-40B4-BE49-F238E27FC236}">
                <a16:creationId xmlns:a16="http://schemas.microsoft.com/office/drawing/2014/main" id="{8D5885A9-A504-4F4D-A50D-10FA6BB3DCAA}"/>
              </a:ext>
            </a:extLst>
          </p:cNvPr>
          <p:cNvSpPr txBox="1">
            <a:spLocks/>
          </p:cNvSpPr>
          <p:nvPr/>
        </p:nvSpPr>
        <p:spPr>
          <a:xfrm>
            <a:off x="6166854" y="5255788"/>
            <a:ext cx="1690417" cy="2246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tx1"/>
                </a:solidFill>
              </a:rPr>
              <a:t>July 20XX</a:t>
            </a:r>
          </a:p>
        </p:txBody>
      </p:sp>
      <p:sp>
        <p:nvSpPr>
          <p:cNvPr id="55" name="Text Placeholder 31">
            <a:extLst>
              <a:ext uri="{FF2B5EF4-FFF2-40B4-BE49-F238E27FC236}">
                <a16:creationId xmlns:a16="http://schemas.microsoft.com/office/drawing/2014/main" id="{0FEF2CB2-CF18-495D-ABAF-F9DCE388D255}"/>
              </a:ext>
            </a:extLst>
          </p:cNvPr>
          <p:cNvSpPr txBox="1">
            <a:spLocks/>
          </p:cNvSpPr>
          <p:nvPr/>
        </p:nvSpPr>
        <p:spPr>
          <a:xfrm>
            <a:off x="9509314" y="4802933"/>
            <a:ext cx="1793875" cy="6968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vert="horz" lIns="91440" tIns="3600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ZA" sz="1200" dirty="0">
                <a:cs typeface="Calibri Light"/>
              </a:rPr>
              <a:t>Deliver to client</a:t>
            </a:r>
            <a:endParaRPr lang="en-ZA" sz="1200" dirty="0"/>
          </a:p>
        </p:txBody>
      </p:sp>
      <p:sp>
        <p:nvSpPr>
          <p:cNvPr id="56" name="Text Placeholder 32">
            <a:extLst>
              <a:ext uri="{FF2B5EF4-FFF2-40B4-BE49-F238E27FC236}">
                <a16:creationId xmlns:a16="http://schemas.microsoft.com/office/drawing/2014/main" id="{87A1BFF9-7BE1-47F2-B021-73DC4765CEB7}"/>
              </a:ext>
            </a:extLst>
          </p:cNvPr>
          <p:cNvSpPr txBox="1">
            <a:spLocks/>
          </p:cNvSpPr>
          <p:nvPr/>
        </p:nvSpPr>
        <p:spPr>
          <a:xfrm>
            <a:off x="9561043" y="5213994"/>
            <a:ext cx="1690417" cy="2246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Dec 20XX</a:t>
            </a:r>
          </a:p>
        </p:txBody>
      </p:sp>
      <p:sp>
        <p:nvSpPr>
          <p:cNvPr id="178" name="Date Placeholder 177">
            <a:extLst>
              <a:ext uri="{FF2B5EF4-FFF2-40B4-BE49-F238E27FC236}">
                <a16:creationId xmlns:a16="http://schemas.microsoft.com/office/drawing/2014/main" id="{45974408-3596-4B64-BCF3-2708B998BA35}"/>
              </a:ext>
            </a:extLst>
          </p:cNvPr>
          <p:cNvSpPr>
            <a:spLocks noGrp="1"/>
          </p:cNvSpPr>
          <p:nvPr>
            <p:ph type="dt" sz="half" idx="61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146" name="Slide Number Placeholder 145">
            <a:extLst>
              <a:ext uri="{FF2B5EF4-FFF2-40B4-BE49-F238E27FC236}">
                <a16:creationId xmlns:a16="http://schemas.microsoft.com/office/drawing/2014/main" id="{7C700CA4-1591-45AA-9D8A-3A6E0D2FD7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801800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FINANCIALS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FEE1642-B122-4C8C-812B-30F133EF6C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8519139"/>
              </p:ext>
            </p:extLst>
          </p:nvPr>
        </p:nvGraphicFramePr>
        <p:xfrm>
          <a:off x="915925" y="1690687"/>
          <a:ext cx="10360150" cy="43491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697643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446417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2072030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072030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2072030">
                  <a:extLst>
                    <a:ext uri="{9D8B030D-6E8A-4147-A177-3AD203B41FA5}">
                      <a16:colId xmlns:a16="http://schemas.microsoft.com/office/drawing/2014/main" val="3235153012"/>
                    </a:ext>
                  </a:extLst>
                </a:gridCol>
              </a:tblGrid>
              <a:tr h="334551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YEAR 1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YEAR 2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YEAR 3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Income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Users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4,000,000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16,000,000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Average price per sale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75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Revenue @ 15%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Gross profit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Expenses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 &amp; marketing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5,062,500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38,400,000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151,200,000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70%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2407092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Customer service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1,687,500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9,600,000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21,600,000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10%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6368409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Product development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562,500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10,800,000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5%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688327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Research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281,250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4,320,000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2%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3433075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Total expenses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7,593,750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52,800,000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187,920,000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4A1DC4-19D5-48CE-B703-A27A1FE44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4FD345-CA89-4CE9-ACBA-C83FB6C5C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6C7E4-E7FB-4E6C-B03B-82B059B4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380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MEET THE TEAM</a:t>
            </a:r>
          </a:p>
        </p:txBody>
      </p:sp>
      <p:pic>
        <p:nvPicPr>
          <p:cNvPr id="93" name="Picture Placeholder 92" descr="team member&#10;">
            <a:extLst>
              <a:ext uri="{FF2B5EF4-FFF2-40B4-BE49-F238E27FC236}">
                <a16:creationId xmlns:a16="http://schemas.microsoft.com/office/drawing/2014/main" id="{869DA17E-8E54-45F1-A50F-D76EE9D5F35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3" b="3993"/>
          <a:stretch/>
        </p:blipFill>
        <p:spPr>
          <a:xfrm>
            <a:off x="1078992" y="2432304"/>
            <a:ext cx="1828800" cy="1682496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6030C3-E039-45B5-87E8-6E9AC78EBE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1832" y="4496637"/>
            <a:ext cx="2103120" cy="274320"/>
          </a:xfrm>
        </p:spPr>
        <p:txBody>
          <a:bodyPr/>
          <a:lstStyle/>
          <a:p>
            <a:r>
              <a:rPr lang="en-US" dirty="0"/>
              <a:t>Takuma Hayashi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4E8F977-563D-4ABD-AC98-12531C6D7F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1832" y="4776530"/>
            <a:ext cx="2103120" cy="457200"/>
          </a:xfrm>
        </p:spPr>
        <p:txBody>
          <a:bodyPr/>
          <a:lstStyle/>
          <a:p>
            <a:r>
              <a:rPr lang="en-US" dirty="0"/>
              <a:t>President</a:t>
            </a:r>
          </a:p>
        </p:txBody>
      </p:sp>
      <p:pic>
        <p:nvPicPr>
          <p:cNvPr id="95" name="Picture Placeholder 94" descr="team member">
            <a:extLst>
              <a:ext uri="{FF2B5EF4-FFF2-40B4-BE49-F238E27FC236}">
                <a16:creationId xmlns:a16="http://schemas.microsoft.com/office/drawing/2014/main" id="{78FBDF8E-0DF4-4B35-A859-198CC898901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7150" y="2432304"/>
            <a:ext cx="1828800" cy="1682496"/>
          </a:xfr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8CD7D41-7819-4D69-A92D-4AA1DC12EF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94176" y="4498909"/>
            <a:ext cx="2103120" cy="274320"/>
          </a:xfrm>
        </p:spPr>
        <p:txBody>
          <a:bodyPr/>
          <a:lstStyle/>
          <a:p>
            <a:r>
              <a:rPr lang="en-US" dirty="0"/>
              <a:t>Mirjam Nilsson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7AFF61C-632F-45E2-99F5-4340F5CDDA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94176" y="4778802"/>
            <a:ext cx="2103120" cy="457200"/>
          </a:xfrm>
        </p:spPr>
        <p:txBody>
          <a:bodyPr/>
          <a:lstStyle/>
          <a:p>
            <a:r>
              <a:rPr lang="en-US" dirty="0"/>
              <a:t>Chief Executive Officer</a:t>
            </a:r>
          </a:p>
        </p:txBody>
      </p:sp>
      <p:pic>
        <p:nvPicPr>
          <p:cNvPr id="97" name="Picture Placeholder 96" descr="team member">
            <a:extLst>
              <a:ext uri="{FF2B5EF4-FFF2-40B4-BE49-F238E27FC236}">
                <a16:creationId xmlns:a16="http://schemas.microsoft.com/office/drawing/2014/main" id="{38EDB3D4-6930-4962-81D9-7857F897918A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8864" y="2432304"/>
            <a:ext cx="1828800" cy="1682496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416F554-8F6D-40AC-B2EF-9C538ACEAA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46520" y="4494357"/>
            <a:ext cx="2103120" cy="274320"/>
          </a:xfrm>
        </p:spPr>
        <p:txBody>
          <a:bodyPr/>
          <a:lstStyle/>
          <a:p>
            <a:r>
              <a:rPr lang="en-US" dirty="0"/>
              <a:t>Flora Berggren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DB0AED4C-2DDC-4AA2-BD2C-DBF827EAF7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6520" y="4774250"/>
            <a:ext cx="2103120" cy="457200"/>
          </a:xfrm>
        </p:spPr>
        <p:txBody>
          <a:bodyPr/>
          <a:lstStyle/>
          <a:p>
            <a:r>
              <a:rPr lang="en-US" dirty="0"/>
              <a:t>Chief Operations Officer</a:t>
            </a:r>
          </a:p>
        </p:txBody>
      </p:sp>
      <p:pic>
        <p:nvPicPr>
          <p:cNvPr id="99" name="Picture Placeholder 98" descr="team member">
            <a:extLst>
              <a:ext uri="{FF2B5EF4-FFF2-40B4-BE49-F238E27FC236}">
                <a16:creationId xmlns:a16="http://schemas.microsoft.com/office/drawing/2014/main" id="{79BCC9C9-C27B-43EA-8567-F5EDC29AA99E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02512" y="2432304"/>
            <a:ext cx="1828800" cy="1682496"/>
          </a:xfr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6C5F31A-AD55-4008-BC0D-49B8138448D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62288" y="4496629"/>
            <a:ext cx="2103120" cy="274320"/>
          </a:xfrm>
        </p:spPr>
        <p:txBody>
          <a:bodyPr/>
          <a:lstStyle/>
          <a:p>
            <a:r>
              <a:rPr lang="en-US" dirty="0"/>
              <a:t>Rajesh Santoshi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3BD700C4-84AA-44D0-8233-DA2EF5FF94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62288" y="4776522"/>
            <a:ext cx="2103120" cy="457200"/>
          </a:xfrm>
        </p:spPr>
        <p:txBody>
          <a:bodyPr/>
          <a:lstStyle/>
          <a:p>
            <a:r>
              <a:rPr lang="en-US" dirty="0"/>
              <a:t>VP Marketing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26221-1770-41F7-BFA6-FD2E6274FF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CF3BF2-F2AE-4F97-B11F-E277F8F15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A1B2F4-A1AC-4132-AEFE-25620CB9B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519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MEET THE FULL TEAM</a:t>
            </a:r>
          </a:p>
        </p:txBody>
      </p:sp>
      <p:pic>
        <p:nvPicPr>
          <p:cNvPr id="38" name="Picture Placeholder 37" descr="team member">
            <a:extLst>
              <a:ext uri="{FF2B5EF4-FFF2-40B4-BE49-F238E27FC236}">
                <a16:creationId xmlns:a16="http://schemas.microsoft.com/office/drawing/2014/main" id="{C5A9751B-FE16-415C-8B29-401220D83A5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3" r="11663"/>
          <a:stretch/>
        </p:blipFill>
        <p:spPr>
          <a:xfrm>
            <a:off x="1056132" y="1913382"/>
            <a:ext cx="1691640" cy="132588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60BA86-1D79-41F2-B16A-FB7132C09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1832" y="3443293"/>
            <a:ext cx="1920240" cy="228600"/>
          </a:xfrm>
        </p:spPr>
        <p:txBody>
          <a:bodyPr/>
          <a:lstStyle/>
          <a:p>
            <a:r>
              <a:rPr lang="en-US" dirty="0"/>
              <a:t>Takuma Hayashi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A9E7DA-B5C7-448F-9385-2F524748D9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1832" y="3691331"/>
            <a:ext cx="1920240" cy="228600"/>
          </a:xfrm>
        </p:spPr>
        <p:txBody>
          <a:bodyPr/>
          <a:lstStyle/>
          <a:p>
            <a:r>
              <a:rPr lang="en-US" dirty="0"/>
              <a:t>President</a:t>
            </a:r>
          </a:p>
        </p:txBody>
      </p:sp>
      <p:pic>
        <p:nvPicPr>
          <p:cNvPr id="62" name="Picture Placeholder 61" descr="team member&#10;">
            <a:extLst>
              <a:ext uri="{FF2B5EF4-FFF2-40B4-BE49-F238E27FC236}">
                <a16:creationId xmlns:a16="http://schemas.microsoft.com/office/drawing/2014/main" id="{B2C33A8F-63DF-4D4D-A1D9-06CC7955C17E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6132" y="4227957"/>
            <a:ext cx="1691640" cy="1325880"/>
          </a:xfr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1030FDE-8C02-4B96-8EB5-4C16D68A88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41832" y="5745281"/>
            <a:ext cx="1920240" cy="228600"/>
          </a:xfrm>
        </p:spPr>
        <p:txBody>
          <a:bodyPr/>
          <a:lstStyle/>
          <a:p>
            <a:r>
              <a:rPr lang="en-US" dirty="0"/>
              <a:t>Graham Barnes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03BC333-B5A1-4CAB-8B3E-6FF488937DF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41832" y="5987343"/>
            <a:ext cx="1920240" cy="228600"/>
          </a:xfrm>
        </p:spPr>
        <p:txBody>
          <a:bodyPr/>
          <a:lstStyle/>
          <a:p>
            <a:r>
              <a:rPr lang="en-US" dirty="0"/>
              <a:t>VP Product</a:t>
            </a:r>
          </a:p>
        </p:txBody>
      </p:sp>
      <p:pic>
        <p:nvPicPr>
          <p:cNvPr id="48" name="Picture Placeholder 47" descr="team member">
            <a:extLst>
              <a:ext uri="{FF2B5EF4-FFF2-40B4-BE49-F238E27FC236}">
                <a16:creationId xmlns:a16="http://schemas.microsoft.com/office/drawing/2014/main" id="{B19516FB-542F-4221-B647-4731AA24251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4455" y="1913382"/>
            <a:ext cx="1691640" cy="132588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0437BB1-A5DD-4796-9EAC-3F0807087F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39896" y="3447288"/>
            <a:ext cx="1920240" cy="228600"/>
          </a:xfrm>
        </p:spPr>
        <p:txBody>
          <a:bodyPr/>
          <a:lstStyle/>
          <a:p>
            <a:r>
              <a:rPr lang="en-US" dirty="0"/>
              <a:t>Mirjam Nilsson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D05ACEF-C334-4BDD-A058-5987B17D0C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39896" y="3695369"/>
            <a:ext cx="1920240" cy="228600"/>
          </a:xfrm>
        </p:spPr>
        <p:txBody>
          <a:bodyPr/>
          <a:lstStyle/>
          <a:p>
            <a:r>
              <a:rPr lang="en-US" dirty="0"/>
              <a:t>Chief Executive Officer</a:t>
            </a:r>
          </a:p>
        </p:txBody>
      </p:sp>
      <p:pic>
        <p:nvPicPr>
          <p:cNvPr id="64" name="Picture Placeholder 63" descr="team member&#10;">
            <a:extLst>
              <a:ext uri="{FF2B5EF4-FFF2-40B4-BE49-F238E27FC236}">
                <a16:creationId xmlns:a16="http://schemas.microsoft.com/office/drawing/2014/main" id="{D527BF02-7F39-4B13-B3DD-55FDDC786149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4196" y="4227957"/>
            <a:ext cx="1691640" cy="1325880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50B83B4-39D2-4699-8D7E-70F307B7A93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739896" y="5741239"/>
            <a:ext cx="1920240" cy="228600"/>
          </a:xfrm>
        </p:spPr>
        <p:txBody>
          <a:bodyPr/>
          <a:lstStyle/>
          <a:p>
            <a:r>
              <a:rPr lang="en-US" dirty="0"/>
              <a:t>Rowan Murphy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D6C9287-443E-4228-8A38-5F800E59D2B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39896" y="5989320"/>
            <a:ext cx="1920240" cy="228600"/>
          </a:xfrm>
        </p:spPr>
        <p:txBody>
          <a:bodyPr/>
          <a:lstStyle/>
          <a:p>
            <a:r>
              <a:rPr lang="en-US" dirty="0"/>
              <a:t>SEO Strategist</a:t>
            </a:r>
          </a:p>
        </p:txBody>
      </p:sp>
      <p:pic>
        <p:nvPicPr>
          <p:cNvPr id="50" name="Picture Placeholder 49" descr="team member">
            <a:extLst>
              <a:ext uri="{FF2B5EF4-FFF2-40B4-BE49-F238E27FC236}">
                <a16:creationId xmlns:a16="http://schemas.microsoft.com/office/drawing/2014/main" id="{0461C9B5-F3A7-4B30-A3FC-DE626E5658A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2778" y="1913382"/>
            <a:ext cx="1691640" cy="1325880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2F3C66-B7DA-499C-86D9-FE04304B1C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37960" y="3447288"/>
            <a:ext cx="1920240" cy="228600"/>
          </a:xfrm>
        </p:spPr>
        <p:txBody>
          <a:bodyPr/>
          <a:lstStyle/>
          <a:p>
            <a:r>
              <a:rPr lang="en-US" dirty="0"/>
              <a:t>Flora Berggren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53C026E-7667-4E7C-B1DE-A8DC5EEEFF1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37960" y="3695369"/>
            <a:ext cx="1920240" cy="228600"/>
          </a:xfrm>
        </p:spPr>
        <p:txBody>
          <a:bodyPr/>
          <a:lstStyle/>
          <a:p>
            <a:r>
              <a:rPr lang="en-US" dirty="0"/>
              <a:t>Chief Operations Officer</a:t>
            </a:r>
          </a:p>
        </p:txBody>
      </p:sp>
      <p:pic>
        <p:nvPicPr>
          <p:cNvPr id="66" name="Picture Placeholder 65" descr="team member&#10;">
            <a:extLst>
              <a:ext uri="{FF2B5EF4-FFF2-40B4-BE49-F238E27FC236}">
                <a16:creationId xmlns:a16="http://schemas.microsoft.com/office/drawing/2014/main" id="{6F080A92-6A5B-4CD5-B6F0-F2D9FF72A1AE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2260" y="4227957"/>
            <a:ext cx="1691640" cy="1325880"/>
          </a:xfr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57499C2-9FB5-445E-9562-9404C8D8B36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537960" y="5741239"/>
            <a:ext cx="1920240" cy="228600"/>
          </a:xfrm>
        </p:spPr>
        <p:txBody>
          <a:bodyPr/>
          <a:lstStyle/>
          <a:p>
            <a:r>
              <a:rPr lang="en-US" dirty="0"/>
              <a:t>Elizabeth Moore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2179C6B-0308-43BE-87DE-DAC4532AC7C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537960" y="5989320"/>
            <a:ext cx="1920240" cy="228600"/>
          </a:xfrm>
        </p:spPr>
        <p:txBody>
          <a:bodyPr/>
          <a:lstStyle/>
          <a:p>
            <a:r>
              <a:rPr lang="en-US" dirty="0"/>
              <a:t>Product Designer</a:t>
            </a:r>
          </a:p>
        </p:txBody>
      </p:sp>
      <p:pic>
        <p:nvPicPr>
          <p:cNvPr id="52" name="Picture Placeholder 51" descr="team member&#10;">
            <a:extLst>
              <a:ext uri="{FF2B5EF4-FFF2-40B4-BE49-F238E27FC236}">
                <a16:creationId xmlns:a16="http://schemas.microsoft.com/office/drawing/2014/main" id="{F23FCBC1-2ECF-487A-A28E-8822FF475D5E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51102" y="1913382"/>
            <a:ext cx="1691640" cy="1325880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D2D4D9F-ADD8-4383-B1BE-CAE40BF6756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36024" y="3447288"/>
            <a:ext cx="1920240" cy="228600"/>
          </a:xfrm>
        </p:spPr>
        <p:txBody>
          <a:bodyPr/>
          <a:lstStyle/>
          <a:p>
            <a:r>
              <a:rPr lang="en-US" dirty="0"/>
              <a:t>Rajesh Santoshi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59E9C43-EECB-4906-9BC1-A8F8195FDCA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36024" y="3695369"/>
            <a:ext cx="1920240" cy="228600"/>
          </a:xfrm>
        </p:spPr>
        <p:txBody>
          <a:bodyPr/>
          <a:lstStyle/>
          <a:p>
            <a:r>
              <a:rPr lang="en-US" dirty="0"/>
              <a:t>VP Marketing</a:t>
            </a:r>
          </a:p>
        </p:txBody>
      </p:sp>
      <p:pic>
        <p:nvPicPr>
          <p:cNvPr id="68" name="Picture Placeholder 67" descr="team member&#10;">
            <a:extLst>
              <a:ext uri="{FF2B5EF4-FFF2-40B4-BE49-F238E27FC236}">
                <a16:creationId xmlns:a16="http://schemas.microsoft.com/office/drawing/2014/main" id="{83C445C3-C681-44E9-96E9-FB7A4212C289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50324" y="4227957"/>
            <a:ext cx="1691640" cy="1325880"/>
          </a:xfrm>
        </p:spPr>
      </p:pic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43EB9BB5-40AC-45CA-B6AA-EC7D9491E2F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336024" y="5741239"/>
            <a:ext cx="1920240" cy="228600"/>
          </a:xfrm>
        </p:spPr>
        <p:txBody>
          <a:bodyPr/>
          <a:lstStyle/>
          <a:p>
            <a:r>
              <a:rPr lang="en-US" dirty="0"/>
              <a:t>Robin Kline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C160BF90-0E6E-4E94-B5AC-CA89849A90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336024" y="5989320"/>
            <a:ext cx="1920240" cy="228600"/>
          </a:xfrm>
        </p:spPr>
        <p:txBody>
          <a:bodyPr/>
          <a:lstStyle/>
          <a:p>
            <a:r>
              <a:rPr lang="en-US" dirty="0"/>
              <a:t>Content Developer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748B9B-CACB-432F-9A8F-70942F5073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34ECDB-0E31-4760-A4B0-888119521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150" name="Slide Number Placeholder 149">
            <a:extLst>
              <a:ext uri="{FF2B5EF4-FFF2-40B4-BE49-F238E27FC236}">
                <a16:creationId xmlns:a16="http://schemas.microsoft.com/office/drawing/2014/main" id="{2D9A5E85-1CD4-45E4-A0A8-4B8D98A87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266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9304"/>
            <a:ext cx="4114800" cy="1325563"/>
          </a:xfrm>
        </p:spPr>
        <p:txBody>
          <a:bodyPr>
            <a:normAutofit/>
          </a:bodyPr>
          <a:lstStyle/>
          <a:p>
            <a:r>
              <a:rPr lang="en-ZA" dirty="0"/>
              <a:t>Problem Statement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Develop a suitable Deep Learning framework which can detect the crack in the image from the dataset.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B977C86-3B4D-43C8-8241-380CB8620E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988" name="Footer Placeholder 4">
            <a:extLst>
              <a:ext uri="{FF2B5EF4-FFF2-40B4-BE49-F238E27FC236}">
                <a16:creationId xmlns:a16="http://schemas.microsoft.com/office/drawing/2014/main" id="{913B4A80-6C83-FB4C-8D49-B81A9804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991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652D5-79D1-472D-A29A-E1E6F1C20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FUNDING</a:t>
            </a:r>
          </a:p>
        </p:txBody>
      </p:sp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A0398DF1-BBE0-43CF-8DE1-34552BBF1002}"/>
              </a:ext>
            </a:extLst>
          </p:cNvPr>
          <p:cNvGraphicFramePr>
            <a:graphicFrameLocks noGrp="1"/>
          </p:cNvGraphicFramePr>
          <p:nvPr>
            <p:ph sz="quarter" idx="22"/>
            <p:extLst>
              <p:ext uri="{D42A27DB-BD31-4B8C-83A1-F6EECF244321}">
                <p14:modId xmlns:p14="http://schemas.microsoft.com/office/powerpoint/2010/main" val="4077810985"/>
              </p:ext>
            </p:extLst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B9A799C-8F27-4895-85E0-BD68E0239D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3886200"/>
            <a:ext cx="2057400" cy="548640"/>
          </a:xfrm>
        </p:spPr>
        <p:txBody>
          <a:bodyPr/>
          <a:lstStyle/>
          <a:p>
            <a:r>
              <a:rPr lang="en-US" dirty="0"/>
              <a:t>PROPERTIES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54B16A7E-A664-441C-A7E3-BCE7A40053A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14400" y="4544568"/>
            <a:ext cx="2057400" cy="274320"/>
          </a:xfrm>
        </p:spPr>
        <p:txBody>
          <a:bodyPr/>
          <a:lstStyle/>
          <a:p>
            <a:r>
              <a:rPr lang="en-US" dirty="0"/>
              <a:t>$12,000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D14FC78-1753-431B-B8F5-90E1FB7CB1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400" y="4919472"/>
            <a:ext cx="2057400" cy="914400"/>
          </a:xfrm>
        </p:spPr>
        <p:txBody>
          <a:bodyPr/>
          <a:lstStyle/>
          <a:p>
            <a:r>
              <a:rPr lang="en-ZA" dirty="0"/>
              <a:t>Revenue obtained from property rentals</a:t>
            </a:r>
          </a:p>
        </p:txBody>
      </p:sp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5A9396F6-B1E5-45FC-95C1-0AE5BA630B9E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1044263881"/>
              </p:ext>
            </p:extLst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3F6CB49-6C64-4681-9E98-E3A2C31ADCC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79826" y="3886200"/>
            <a:ext cx="2057400" cy="548640"/>
          </a:xfrm>
        </p:spPr>
        <p:txBody>
          <a:bodyPr/>
          <a:lstStyle/>
          <a:p>
            <a:r>
              <a:rPr lang="en-US" dirty="0"/>
              <a:t>ANGEL INVESTMENTS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213A1C37-F5D9-4F1A-B4DC-0790310155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679826" y="4544568"/>
            <a:ext cx="2057400" cy="274320"/>
          </a:xfrm>
        </p:spPr>
        <p:txBody>
          <a:bodyPr/>
          <a:lstStyle/>
          <a:p>
            <a:r>
              <a:rPr lang="en-US" dirty="0"/>
              <a:t>$14,000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30F312E1-B73C-4A9F-BE0B-3F7086F2EF9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679826" y="4919472"/>
            <a:ext cx="2057400" cy="914400"/>
          </a:xfrm>
        </p:spPr>
        <p:txBody>
          <a:bodyPr/>
          <a:lstStyle/>
          <a:p>
            <a:r>
              <a:rPr lang="en-ZA" dirty="0"/>
              <a:t>Amount obtained through other investors</a:t>
            </a:r>
          </a:p>
        </p:txBody>
      </p:sp>
      <p:graphicFrame>
        <p:nvGraphicFramePr>
          <p:cNvPr id="62" name="Content Placeholder 61" descr="pie chart&#10;">
            <a:extLst>
              <a:ext uri="{FF2B5EF4-FFF2-40B4-BE49-F238E27FC236}">
                <a16:creationId xmlns:a16="http://schemas.microsoft.com/office/drawing/2014/main" id="{D5C78755-D43A-44CA-8E4E-61E6F4E372B4}"/>
              </a:ext>
            </a:extLst>
          </p:cNvPr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1536824150"/>
              </p:ext>
            </p:extLst>
          </p:nvPr>
        </p:nvGraphicFramePr>
        <p:xfrm>
          <a:off x="655955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99CE77AE-959F-4E62-926C-F8B6665E1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45252" y="3886200"/>
            <a:ext cx="2057400" cy="548640"/>
          </a:xfrm>
        </p:spPr>
        <p:txBody>
          <a:bodyPr/>
          <a:lstStyle/>
          <a:p>
            <a:r>
              <a:rPr lang="en-US" dirty="0"/>
              <a:t>CASH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FF93C3E6-8E74-4435-BD01-3D53868C531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45252" y="4544568"/>
            <a:ext cx="2057400" cy="274320"/>
          </a:xfrm>
        </p:spPr>
        <p:txBody>
          <a:bodyPr/>
          <a:lstStyle/>
          <a:p>
            <a:r>
              <a:rPr lang="en-US" dirty="0"/>
              <a:t>$32,000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7D2AE02F-05E9-4281-AFC0-9BF7DD117E1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445252" y="4919472"/>
            <a:ext cx="2057400" cy="914400"/>
          </a:xfrm>
        </p:spPr>
        <p:txBody>
          <a:bodyPr/>
          <a:lstStyle/>
          <a:p>
            <a:r>
              <a:rPr lang="en-ZA" noProof="1"/>
              <a:t>Liquid cash we have on hand</a:t>
            </a:r>
          </a:p>
        </p:txBody>
      </p:sp>
      <p:graphicFrame>
        <p:nvGraphicFramePr>
          <p:cNvPr id="65" name="Content Placeholder 64" descr="pie chart">
            <a:extLst>
              <a:ext uri="{FF2B5EF4-FFF2-40B4-BE49-F238E27FC236}">
                <a16:creationId xmlns:a16="http://schemas.microsoft.com/office/drawing/2014/main" id="{8298F879-C84E-4AF8-9DF9-90542A755128}"/>
              </a:ext>
            </a:extLst>
          </p:cNvPr>
          <p:cNvGraphicFramePr>
            <a:graphicFrameLocks noGrp="1"/>
          </p:cNvGraphicFramePr>
          <p:nvPr>
            <p:ph sz="quarter" idx="28"/>
            <p:extLst>
              <p:ext uri="{D42A27DB-BD31-4B8C-83A1-F6EECF244321}">
                <p14:modId xmlns:p14="http://schemas.microsoft.com/office/powerpoint/2010/main" val="1584766373"/>
              </p:ext>
            </p:extLst>
          </p:nvPr>
        </p:nvGraphicFramePr>
        <p:xfrm>
          <a:off x="932497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254048C-E445-461C-ADA2-EC4811E4031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10677" y="3886200"/>
            <a:ext cx="2057400" cy="548640"/>
          </a:xfrm>
        </p:spPr>
        <p:txBody>
          <a:bodyPr/>
          <a:lstStyle/>
          <a:p>
            <a:r>
              <a:rPr lang="en-US" dirty="0"/>
              <a:t>SHARES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60BBBA0C-5FDB-4DF4-B5EA-FD57309071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210677" y="4544568"/>
            <a:ext cx="2057400" cy="274320"/>
          </a:xfrm>
        </p:spPr>
        <p:txBody>
          <a:bodyPr/>
          <a:lstStyle/>
          <a:p>
            <a:r>
              <a:rPr lang="en-US" dirty="0"/>
              <a:t>$82,000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E90CE37C-7708-4DBF-9307-B4F41A33D3A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10677" y="4919472"/>
            <a:ext cx="2057400" cy="914400"/>
          </a:xfrm>
        </p:spPr>
        <p:txBody>
          <a:bodyPr/>
          <a:lstStyle/>
          <a:p>
            <a:r>
              <a:rPr lang="en-ZA" dirty="0"/>
              <a:t>Number of shares converted into USD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AC2D98-D89E-4928-B0E2-D5F091C622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046249-3393-41B7-8247-6564808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9C21A8-0C71-4F5D-B386-64F529B1B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924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7864" y="1289304"/>
            <a:ext cx="5486400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56365-A39B-4311-A4B2-9532A14807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0DE57-FED1-462B-9C3B-B490B2384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D5B91C7E-39EC-4D18-BBDA-F8911C724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4114800" cy="27797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At Contoso, we believe in giving 110%. By using energy efficient building methods, we help commercial businesses grow and foster a consumer first mindset. We thrive because of our market knowledge and a great team behind our product. As our CEO says, "Efficiencies will come from proactively transforming how we do business."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3FB3C754-C1FE-4D2D-9890-A8353F1E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312" y="1755648"/>
            <a:ext cx="4306824" cy="132556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8701B31-AB7C-4E0A-952E-ACAC522AF3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3312" y="3191256"/>
            <a:ext cx="3505201" cy="1798639"/>
          </a:xfrm>
        </p:spPr>
        <p:txBody>
          <a:bodyPr/>
          <a:lstStyle/>
          <a:p>
            <a:r>
              <a:rPr lang="en-US" dirty="0"/>
              <a:t>Mirjam Nilsson​</a:t>
            </a:r>
          </a:p>
          <a:p>
            <a:r>
              <a:rPr lang="en-US" dirty="0"/>
              <a:t>206-555-0146</a:t>
            </a:r>
          </a:p>
          <a:p>
            <a:r>
              <a:rPr lang="en-US" dirty="0"/>
              <a:t>mirjam@contoso.com</a:t>
            </a:r>
          </a:p>
          <a:p>
            <a:r>
              <a:rPr lang="en-US" dirty="0"/>
              <a:t>www.contoso.com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C9CF3-789B-4F9F-8F03-9C35C87C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2D8F5-6E48-4FFF-A481-069167580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9A024-2FD1-4C73-AC55-A794E56E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73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PROBLEM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5C66C5-CF46-4BB3-82CB-5E5DFB9B54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1248" y="1692431"/>
            <a:ext cx="3657600" cy="365760"/>
          </a:xfrm>
        </p:spPr>
        <p:txBody>
          <a:bodyPr>
            <a:noAutofit/>
          </a:bodyPr>
          <a:lstStyle/>
          <a:p>
            <a:r>
              <a:rPr lang="en-US" dirty="0"/>
              <a:t>MARKET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" y="2101501"/>
            <a:ext cx="3657600" cy="11887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Natural building materials continue to be consumer driven, but we're seeing a lapse of availability in the market for these products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2B0A734-B5BB-42C2-946F-EC7ABE90A2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9264" y="3418669"/>
            <a:ext cx="3657600" cy="365760"/>
          </a:xfrm>
        </p:spPr>
        <p:txBody>
          <a:bodyPr>
            <a:noAutofit/>
          </a:bodyPr>
          <a:lstStyle/>
          <a:p>
            <a:r>
              <a:rPr lang="en-US" dirty="0"/>
              <a:t>CUSTOMERS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833B00A-55B6-4D4D-AE3C-CFF37D65FA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9264" y="3827739"/>
            <a:ext cx="3657600" cy="1188720"/>
          </a:xfrm>
        </p:spPr>
        <p:txBody>
          <a:bodyPr>
            <a:normAutofit/>
          </a:bodyPr>
          <a:lstStyle/>
          <a:p>
            <a:r>
              <a:rPr lang="en-US" dirty="0"/>
              <a:t>25% increase of buildings that are energy efficient proves that there's consumer interest for more green building design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543672B4-28D9-4792-A8C2-BB242D3770E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9312" y="5123140"/>
            <a:ext cx="3657600" cy="365760"/>
          </a:xfrm>
        </p:spPr>
        <p:txBody>
          <a:bodyPr>
            <a:noAutofit/>
          </a:bodyPr>
          <a:lstStyle/>
          <a:p>
            <a:r>
              <a:rPr lang="en-US" dirty="0"/>
              <a:t>FINANCIALS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06DACBCE-9D57-4573-95D4-37705F53F35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69312" y="5532210"/>
            <a:ext cx="3657600" cy="822960"/>
          </a:xfrm>
        </p:spPr>
        <p:txBody>
          <a:bodyPr/>
          <a:lstStyle/>
          <a:p>
            <a:r>
              <a:rPr lang="en-US" dirty="0"/>
              <a:t>Commercial architecture sales were up by $10 million in 2020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B8BE8D6-18EB-4262-B841-22EEAC0B54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40020" y="1688419"/>
            <a:ext cx="3657600" cy="365760"/>
          </a:xfrm>
        </p:spPr>
        <p:txBody>
          <a:bodyPr>
            <a:noAutofit/>
          </a:bodyPr>
          <a:lstStyle/>
          <a:p>
            <a:r>
              <a:rPr lang="en-US" dirty="0"/>
              <a:t>COSTS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9A7EEBF-BEE2-4555-B5EC-E6F42DCABC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40020" y="2097489"/>
            <a:ext cx="3657600" cy="1188720"/>
          </a:xfrm>
        </p:spPr>
        <p:txBody>
          <a:bodyPr/>
          <a:lstStyle/>
          <a:p>
            <a:r>
              <a:rPr lang="en-US" dirty="0"/>
              <a:t>Loss of sales by not offering greener alternatives to building materials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9DC85FC-A5F4-4451-8D72-37B64A3F5E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48036" y="3414657"/>
            <a:ext cx="3657600" cy="365760"/>
          </a:xfrm>
        </p:spPr>
        <p:txBody>
          <a:bodyPr>
            <a:noAutofit/>
          </a:bodyPr>
          <a:lstStyle/>
          <a:p>
            <a:r>
              <a:rPr lang="en-US" dirty="0"/>
              <a:t>USABILITY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D9EC4812-61EE-48AF-8719-45C60242611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48036" y="3823727"/>
            <a:ext cx="3657600" cy="1188720"/>
          </a:xfrm>
        </p:spPr>
        <p:txBody>
          <a:bodyPr/>
          <a:lstStyle/>
          <a:p>
            <a:r>
              <a:rPr lang="en-US" dirty="0"/>
              <a:t>Customers want their spaces to be stylish, but also energy efficient</a:t>
            </a:r>
          </a:p>
        </p:txBody>
      </p:sp>
      <p:sp>
        <p:nvSpPr>
          <p:cNvPr id="55" name="Date Placeholder 54">
            <a:extLst>
              <a:ext uri="{FF2B5EF4-FFF2-40B4-BE49-F238E27FC236}">
                <a16:creationId xmlns:a16="http://schemas.microsoft.com/office/drawing/2014/main" id="{C1F1F924-C1EC-4BB5-8224-376BC2BB69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93166D88-98DC-449A-8C48-DD727A0D2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148" name="Slide Number Placeholder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641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93" y="365125"/>
            <a:ext cx="5669280" cy="1325563"/>
          </a:xfrm>
        </p:spPr>
        <p:txBody>
          <a:bodyPr>
            <a:normAutofit/>
          </a:bodyPr>
          <a:lstStyle/>
          <a:p>
            <a:r>
              <a:rPr lang="en-US" dirty="0"/>
              <a:t>SOLUTION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E6824E-0D47-49EA-8EE0-CE2D88B71C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5158" y="1691640"/>
            <a:ext cx="5669280" cy="365760"/>
          </a:xfrm>
        </p:spPr>
        <p:txBody>
          <a:bodyPr>
            <a:noAutofit/>
          </a:bodyPr>
          <a:lstStyle/>
          <a:p>
            <a:r>
              <a:rPr lang="en-US" dirty="0"/>
              <a:t>CLOSE THE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5158" y="2103120"/>
            <a:ext cx="5669280" cy="640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Our product offers the style and function of traditional commercial spaces, but with a plan for energy efficiency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7E3C21-87F8-4497-8569-36A5D95EC8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23174" y="2898648"/>
            <a:ext cx="5669280" cy="365760"/>
          </a:xfrm>
        </p:spPr>
        <p:txBody>
          <a:bodyPr>
            <a:noAutofit/>
          </a:bodyPr>
          <a:lstStyle/>
          <a:p>
            <a:r>
              <a:rPr lang="en-US" dirty="0"/>
              <a:t>TARGET AUDIENCE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D14621F-E216-481D-9308-97B0F79B6D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23174" y="3319272"/>
            <a:ext cx="5669280" cy="365760"/>
          </a:xfrm>
        </p:spPr>
        <p:txBody>
          <a:bodyPr/>
          <a:lstStyle/>
          <a:p>
            <a:r>
              <a:rPr lang="en-US" dirty="0"/>
              <a:t>Gen Z (18-25 years old)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243144-E2F2-49CE-BDE1-6E00A2555F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24437" y="3858768"/>
            <a:ext cx="5669280" cy="365760"/>
          </a:xfrm>
        </p:spPr>
        <p:txBody>
          <a:bodyPr>
            <a:noAutofit/>
          </a:bodyPr>
          <a:lstStyle/>
          <a:p>
            <a:r>
              <a:rPr lang="en-US" dirty="0"/>
              <a:t>COST SAVINGS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C230641-EC34-4C9D-AC9A-13EE61C819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24437" y="4270248"/>
            <a:ext cx="5669280" cy="365760"/>
          </a:xfrm>
        </p:spPr>
        <p:txBody>
          <a:bodyPr>
            <a:normAutofit/>
          </a:bodyPr>
          <a:lstStyle/>
          <a:p>
            <a:r>
              <a:rPr lang="en-US" dirty="0"/>
              <a:t>Reduce expenses for building electricity and air conditioning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06C2114-7A69-43E0-801C-F0779B58AF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25896" y="4800600"/>
            <a:ext cx="5669280" cy="365760"/>
          </a:xfrm>
        </p:spPr>
        <p:txBody>
          <a:bodyPr>
            <a:noAutofit/>
          </a:bodyPr>
          <a:lstStyle/>
          <a:p>
            <a:r>
              <a:rPr lang="en-US" dirty="0"/>
              <a:t>EASY TO USE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018725B-A88C-41E8-8D6A-44DF7A9F132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25896" y="5230368"/>
            <a:ext cx="5669280" cy="640080"/>
          </a:xfrm>
        </p:spPr>
        <p:txBody>
          <a:bodyPr>
            <a:normAutofit/>
          </a:bodyPr>
          <a:lstStyle/>
          <a:p>
            <a:r>
              <a:rPr lang="en-US" dirty="0"/>
              <a:t>A simple building that gives customers the space they need without the high cost of building maintenance</a:t>
            </a:r>
          </a:p>
        </p:txBody>
      </p:sp>
      <p:sp>
        <p:nvSpPr>
          <p:cNvPr id="71" name="Date Placeholder 70">
            <a:extLst>
              <a:ext uri="{FF2B5EF4-FFF2-40B4-BE49-F238E27FC236}">
                <a16:creationId xmlns:a16="http://schemas.microsoft.com/office/drawing/2014/main" id="{7363D8F0-2EF2-4A27-857F-6DF970D5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9FDD5-17DD-4E86-859F-12FD2CEFA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8A87D3CE-45F6-472C-A82F-FE244BA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24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60" y="365760"/>
            <a:ext cx="10318690" cy="1325880"/>
          </a:xfrm>
        </p:spPr>
        <p:txBody>
          <a:bodyPr/>
          <a:lstStyle/>
          <a:p>
            <a:r>
              <a:rPr lang="en-US" dirty="0"/>
              <a:t>PRODUCT 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02A17B-8C7F-4600-9FBE-49BE31E3E1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67910" y="1854574"/>
            <a:ext cx="4114800" cy="428755"/>
          </a:xfrm>
        </p:spPr>
        <p:txBody>
          <a:bodyPr/>
          <a:lstStyle/>
          <a:p>
            <a:r>
              <a:rPr lang="en-US" dirty="0"/>
              <a:t>UNIQUE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0419B2-F393-4213-A2F2-54D877B3EE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4862" y="2282238"/>
            <a:ext cx="4114800" cy="822960"/>
          </a:xfrm>
        </p:spPr>
        <p:txBody>
          <a:bodyPr/>
          <a:lstStyle/>
          <a:p>
            <a:r>
              <a:rPr lang="en-ZA" dirty="0"/>
              <a:t>Only product specifically dedicated to the commercial market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07A6D8A-72F9-4BD4-A4AE-69013301D9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66835" y="3099816"/>
            <a:ext cx="4114800" cy="428755"/>
          </a:xfrm>
        </p:spPr>
        <p:txBody>
          <a:bodyPr/>
          <a:lstStyle/>
          <a:p>
            <a:r>
              <a:rPr lang="en-ZA" dirty="0"/>
              <a:t>FIRST TO MARKET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3EA85C-EBA3-4B50-86CE-7FD4A374EC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766835" y="3529584"/>
            <a:ext cx="4114800" cy="822960"/>
          </a:xfrm>
        </p:spPr>
        <p:txBody>
          <a:bodyPr/>
          <a:lstStyle/>
          <a:p>
            <a:r>
              <a:rPr lang="en-ZA" dirty="0"/>
              <a:t>First beautifully designed building that's both stylish and functional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3247631-4CDA-4DAE-BFB7-19E0E06A3FE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11403" y="1856232"/>
            <a:ext cx="4114800" cy="428755"/>
          </a:xfrm>
        </p:spPr>
        <p:txBody>
          <a:bodyPr/>
          <a:lstStyle/>
          <a:p>
            <a:r>
              <a:rPr lang="en-US" dirty="0"/>
              <a:t>TESTED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C01D04F-A541-4735-B655-9BDF5313C6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11403" y="2280435"/>
            <a:ext cx="4114800" cy="822960"/>
          </a:xfrm>
        </p:spPr>
        <p:txBody>
          <a:bodyPr/>
          <a:lstStyle/>
          <a:p>
            <a:r>
              <a:rPr lang="en-ZA" dirty="0"/>
              <a:t>Conducted testing with young business owners in the area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F67EAD8-DD92-4AEB-8BE7-53E5FA194B4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11403" y="3099816"/>
            <a:ext cx="4114800" cy="428755"/>
          </a:xfrm>
        </p:spPr>
        <p:txBody>
          <a:bodyPr/>
          <a:lstStyle/>
          <a:p>
            <a:r>
              <a:rPr lang="en-ZA" dirty="0"/>
              <a:t>AUTHENTIC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4E7FBD4-2705-45F7-AB4F-8925DE1DB8D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1403" y="3529584"/>
            <a:ext cx="4114800" cy="822960"/>
          </a:xfrm>
        </p:spPr>
        <p:txBody>
          <a:bodyPr/>
          <a:lstStyle/>
          <a:p>
            <a:r>
              <a:rPr lang="en-ZA" dirty="0"/>
              <a:t>Designed with the help and input of architecture experts in the field 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F5CAEF-2A13-4560-AAF3-0F8CD9FE1C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114A7-DC0A-4A72-830D-FAA9026E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914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965ED-B395-01ED-D16C-1E5B7C9E6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BCA86B-7F7D-549D-26F5-5F341AAD3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7/1/20XX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A78280-8E5D-1F73-A6D2-DB5044D7F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BCFB4F-3344-874C-3F4A-FC8FC287C9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4C55DDA-CB51-26E1-AC2C-1EB7FE7ECB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41C1ED3-1913-7275-FA93-8AF7E4EE8C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94D081-999F-2D7C-3FDC-ED23AD67E5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9FB0ED-2ABB-403D-1253-CB7DD616BEC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CA5B2EC-256B-26B2-6F75-8E27A05702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839811-CAD2-9CEF-E321-0A0CCE447AF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C7B6232-FF46-5567-31C2-2266F99F812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2CD0F0B-019D-86E3-B0D5-93DD506F8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07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PRODUCT BENEFITS</a:t>
            </a:r>
          </a:p>
        </p:txBody>
      </p:sp>
      <p:pic>
        <p:nvPicPr>
          <p:cNvPr id="26" name="Content Placeholder 25" descr="Building outline">
            <a:extLst>
              <a:ext uri="{FF2B5EF4-FFF2-40B4-BE49-F238E27FC236}">
                <a16:creationId xmlns:a16="http://schemas.microsoft.com/office/drawing/2014/main" id="{78E9C609-F821-48A0-9B18-7D01C77AB3B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3975" y="2555081"/>
            <a:ext cx="914400" cy="914400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1C0EB39-C787-49D7-A223-0B9A01FCA19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905000" y="2170113"/>
            <a:ext cx="2284413" cy="2743200"/>
          </a:xfrm>
        </p:spPr>
        <p:txBody>
          <a:bodyPr>
            <a:normAutofit/>
          </a:bodyPr>
          <a:lstStyle/>
          <a:p>
            <a:r>
              <a:rPr lang="en-ZA" dirty="0"/>
              <a:t>Simple and quick to build</a:t>
            </a:r>
          </a:p>
          <a:p>
            <a:endParaRPr lang="en-ZA" noProof="1"/>
          </a:p>
        </p:txBody>
      </p:sp>
      <p:pic>
        <p:nvPicPr>
          <p:cNvPr id="28" name="Content Placeholder 27" descr="Group outline">
            <a:extLst>
              <a:ext uri="{FF2B5EF4-FFF2-40B4-BE49-F238E27FC236}">
                <a16:creationId xmlns:a16="http://schemas.microsoft.com/office/drawing/2014/main" id="{25E83C3D-3E68-4FDF-A755-9E9D77FE37C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2557462"/>
            <a:ext cx="914400" cy="914400"/>
          </a:xfr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6A25842-BD20-438E-8C0B-8759A486D43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51413" y="2173288"/>
            <a:ext cx="2282825" cy="2743200"/>
          </a:xfrm>
        </p:spPr>
        <p:txBody>
          <a:bodyPr>
            <a:normAutofit/>
          </a:bodyPr>
          <a:lstStyle/>
          <a:p>
            <a:r>
              <a:rPr lang="en-ZA" noProof="1"/>
              <a:t>Creates spaces for community interactions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8D849D5-F4B3-46F8-8FAA-BFE1131996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03288" y="2167999"/>
            <a:ext cx="2283712" cy="2743200"/>
          </a:xfrm>
        </p:spPr>
        <p:txBody>
          <a:bodyPr/>
          <a:lstStyle/>
          <a:p>
            <a:r>
              <a:rPr lang="en-ZA" noProof="1"/>
              <a:t>Reduces carbon footprint</a:t>
            </a:r>
          </a:p>
        </p:txBody>
      </p:sp>
      <p:pic>
        <p:nvPicPr>
          <p:cNvPr id="30" name="Content Placeholder 29" descr="Open hand with plant outline">
            <a:extLst>
              <a:ext uri="{FF2B5EF4-FFF2-40B4-BE49-F238E27FC236}">
                <a16:creationId xmlns:a16="http://schemas.microsoft.com/office/drawing/2014/main" id="{A374E7BE-5E60-473E-89A9-F51DD0CE9B1D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91563" y="2553494"/>
            <a:ext cx="914400" cy="9144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0C024C-955E-4385-A35A-F3CFF3E3B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5000" y="2170279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9D3DB3-C1BA-4868-A961-5C1E6633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50734" y="2172551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A6799E-556B-499A-9E05-14516D420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03288" y="2167999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3CF584F-059A-40C2-93C4-77FF3B60A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01002" y="2170279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27957-2A18-4113-A885-6BA5C784BD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9C2B3-BF73-4E56-810C-5C72D0AD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5EB842A5-6634-4B31-B78C-639CDAF5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179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672584"/>
            <a:ext cx="10515600" cy="1299411"/>
          </a:xfrm>
        </p:spPr>
        <p:txBody>
          <a:bodyPr/>
          <a:lstStyle/>
          <a:p>
            <a:r>
              <a:rPr lang="en-US" dirty="0"/>
              <a:t>COMPANY OVERVIEW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BUSINESS MODEL</a:t>
            </a:r>
          </a:p>
        </p:txBody>
      </p:sp>
      <p:pic>
        <p:nvPicPr>
          <p:cNvPr id="69" name="Content Placeholder 68" descr="Research outline">
            <a:extLst>
              <a:ext uri="{FF2B5EF4-FFF2-40B4-BE49-F238E27FC236}">
                <a16:creationId xmlns:a16="http://schemas.microsoft.com/office/drawing/2014/main" id="{A9A23FC7-EAC6-43DD-A4F6-0BF937BF6FB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84531" y="2247214"/>
            <a:ext cx="914400" cy="91440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063600" y="3799982"/>
            <a:ext cx="1980000" cy="360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sz="1800" noProof="1"/>
              <a:t>RESEARCH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96925" y="4243719"/>
            <a:ext cx="2103120" cy="1188720"/>
          </a:xfrm>
        </p:spPr>
        <p:txBody>
          <a:bodyPr>
            <a:noAutofit/>
          </a:bodyPr>
          <a:lstStyle/>
          <a:p>
            <a:r>
              <a:rPr lang="en-ZA" noProof="1"/>
              <a:t>We based our research on market trends and commercial sales</a:t>
            </a:r>
          </a:p>
        </p:txBody>
      </p:sp>
      <p:pic>
        <p:nvPicPr>
          <p:cNvPr id="82" name="Content Placeholder 81" descr="Group outline">
            <a:extLst>
              <a:ext uri="{FF2B5EF4-FFF2-40B4-BE49-F238E27FC236}">
                <a16:creationId xmlns:a16="http://schemas.microsoft.com/office/drawing/2014/main" id="{D6F3D77A-EEB6-43C8-A6A3-01C9B69C2072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40786" y="2249595"/>
            <a:ext cx="914400" cy="91440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108500" y="3799982"/>
            <a:ext cx="1980000" cy="360000"/>
          </a:xfrm>
        </p:spPr>
        <p:txBody>
          <a:bodyPr>
            <a:noAutofit/>
          </a:bodyPr>
          <a:lstStyle/>
          <a:p>
            <a:r>
              <a:rPr lang="en-ZA" sz="1800" dirty="0"/>
              <a:t>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45984" y="4245991"/>
            <a:ext cx="2103120" cy="11887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noProof="1"/>
              <a:t>We believe people need energy efficient buildings</a:t>
            </a:r>
          </a:p>
        </p:txBody>
      </p:sp>
      <p:pic>
        <p:nvPicPr>
          <p:cNvPr id="84" name="Content Placeholder 83" descr="Architecture outline">
            <a:extLst>
              <a:ext uri="{FF2B5EF4-FFF2-40B4-BE49-F238E27FC236}">
                <a16:creationId xmlns:a16="http://schemas.microsoft.com/office/drawing/2014/main" id="{28DD844E-E1CA-48AD-A483-B4880D131CD9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82119" y="2245627"/>
            <a:ext cx="914400" cy="9144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153400" y="3799982"/>
            <a:ext cx="1980000" cy="360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sz="1800" noProof="1"/>
              <a:t>ABSTRACT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89013" y="4241439"/>
            <a:ext cx="2103120" cy="1188720"/>
          </a:xfrm>
        </p:spPr>
        <p:txBody>
          <a:bodyPr>
            <a:noAutofit/>
          </a:bodyPr>
          <a:lstStyle/>
          <a:p>
            <a:r>
              <a:rPr lang="en-ZA" noProof="1"/>
              <a:t>Minimalist design and easy to build</a:t>
            </a:r>
          </a:p>
        </p:txBody>
      </p:sp>
      <p:sp>
        <p:nvSpPr>
          <p:cNvPr id="67" name="Date Placeholder 66">
            <a:extLst>
              <a:ext uri="{FF2B5EF4-FFF2-40B4-BE49-F238E27FC236}">
                <a16:creationId xmlns:a16="http://schemas.microsoft.com/office/drawing/2014/main" id="{C5C9AB6C-B8FC-40C9-A0D0-4D653995F1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B021EF79-3E65-41F9-83B6-DC0B2A5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29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tecture pitch deck_JB_v2" id="{E6E25CD2-8512-4B49-9A83-9AC317278B8F}" vid="{100AFDCD-A339-4D94-B373-F9848C2D26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Architecture pitch deck</Template>
  <TotalTime>189</TotalTime>
  <Words>911</Words>
  <Application>Microsoft Office PowerPoint</Application>
  <PresentationFormat>Widescreen</PresentationFormat>
  <Paragraphs>326</Paragraphs>
  <Slides>22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Avenir Next LT Pro Light</vt:lpstr>
      <vt:lpstr>Calibri</vt:lpstr>
      <vt:lpstr>Posterama</vt:lpstr>
      <vt:lpstr>Office Theme</vt:lpstr>
      <vt:lpstr>Crack Detection</vt:lpstr>
      <vt:lpstr>Problem Statement</vt:lpstr>
      <vt:lpstr>PROBLEM</vt:lpstr>
      <vt:lpstr>SOLUTION</vt:lpstr>
      <vt:lpstr>PRODUCT OVERVIEW</vt:lpstr>
      <vt:lpstr>PowerPoint Presentation</vt:lpstr>
      <vt:lpstr>PRODUCT BENEFITS</vt:lpstr>
      <vt:lpstr>COMPANY OVERVIEW</vt:lpstr>
      <vt:lpstr>BUSINESS MODEL</vt:lpstr>
      <vt:lpstr>MARKET OVERVIEW</vt:lpstr>
      <vt:lpstr>MARKET COMPARISON</vt:lpstr>
      <vt:lpstr>OUR COMPETITION</vt:lpstr>
      <vt:lpstr>OUR COMPETITION </vt:lpstr>
      <vt:lpstr>GROWTH STRATEGY</vt:lpstr>
      <vt:lpstr>TRACTION</vt:lpstr>
      <vt:lpstr>TWO-YEAR ACTION PLAN</vt:lpstr>
      <vt:lpstr>FINANCIALS</vt:lpstr>
      <vt:lpstr>MEET THE TEAM</vt:lpstr>
      <vt:lpstr>MEET THE FULL TEAM</vt:lpstr>
      <vt:lpstr>FUNDING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Crack Detection</dc:title>
  <dc:creator>MADDULA JAYAKAMAL</dc:creator>
  <cp:lastModifiedBy>MADDULA JAYAKAMAL</cp:lastModifiedBy>
  <cp:revision>3</cp:revision>
  <dcterms:created xsi:type="dcterms:W3CDTF">2023-01-19T14:10:20Z</dcterms:created>
  <dcterms:modified xsi:type="dcterms:W3CDTF">2023-01-19T17:19:49Z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